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Lst>
  <p:sldSz cy="5143500" cx="9144000"/>
  <p:notesSz cx="6858000" cy="9144000"/>
  <p:embeddedFontLst>
    <p:embeddedFont>
      <p:font typeface="Proxima Nova"/>
      <p:regular r:id="rId24"/>
      <p:bold r:id="rId25"/>
      <p:italic r:id="rId26"/>
      <p:boldItalic r:id="rId2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EB49D979-525F-45DF-89AB-222980FC538B}">
  <a:tblStyle styleId="{EB49D979-525F-45DF-89AB-222980FC538B}"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font" Target="fonts/ProximaNova-regular.fntdata"/><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font" Target="fonts/ProximaNova-italic.fntdata"/><Relationship Id="rId25" Type="http://schemas.openxmlformats.org/officeDocument/2006/relationships/font" Target="fonts/ProximaNova-bold.fntdata"/><Relationship Id="rId27" Type="http://schemas.openxmlformats.org/officeDocument/2006/relationships/font" Target="fonts/ProximaNova-boldItalic.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app.leg.wa.gov/BillSummary/?BillNumber=5796&amp;Year=2025&amp;Initiative=false" TargetMode="Externa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33b4be59adf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33b4be59adf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Because $60 is a bigger share of total income for lower-income households, this change does technically make the tax a bit more progressive.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Ultimately, $60 doesn’t help lower-income families that much, and losing over $1 </a:t>
            </a:r>
            <a:r>
              <a:rPr lang="en"/>
              <a:t>billion</a:t>
            </a:r>
            <a:r>
              <a:rPr lang="en"/>
              <a:t> per year in revenue may have a bigger impact on lives.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But, reduction is highly unlikely to passed without full revenue package being passed.</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33b4be59adf_0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33b4be59adf_0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343bc9837d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343bc9837d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33b4be59adf_0_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7" name="Google Shape;127;g33b4be59adf_0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343bc9837db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343bc9837db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33b4be59adf_0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33b4be59adf_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33b4be59adf_0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33b4be59adf_0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33b4be59adf_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4" name="Google Shape;154;g33b4be59adf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33b4be59adf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33b4be59ad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33b4be59adf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33b4be59adf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33b4be59adf_0_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33b4be59adf_0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33b4be59adf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33b4be59adf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33b4be59adf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33b4be59adf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150">
                <a:solidFill>
                  <a:srgbClr val="E24811"/>
                </a:solidFill>
                <a:latin typeface="Proxima Nova"/>
                <a:ea typeface="Proxima Nova"/>
                <a:cs typeface="Proxima Nova"/>
                <a:sym typeface="Proxima Nova"/>
              </a:rPr>
              <a:t>Lifting the property tax revenue growth cap, aka levy lid lift</a:t>
            </a:r>
            <a:endParaRPr sz="1450">
              <a:solidFill>
                <a:srgbClr val="231F20"/>
              </a:solidFill>
              <a:highlight>
                <a:srgbClr val="FFFFFF"/>
              </a:highlight>
            </a:endParaRPr>
          </a:p>
          <a:p>
            <a:pPr indent="0" lvl="0" marL="0" rtl="0" algn="l">
              <a:spcBef>
                <a:spcPts val="600"/>
              </a:spcBef>
              <a:spcAft>
                <a:spcPts val="0"/>
              </a:spcAft>
              <a:buNone/>
            </a:pPr>
            <a:r>
              <a:t/>
            </a:r>
            <a:endParaRPr sz="1450">
              <a:solidFill>
                <a:srgbClr val="231F20"/>
              </a:solidFill>
              <a:highlight>
                <a:srgbClr val="FFFFFF"/>
              </a:highlight>
            </a:endParaRPr>
          </a:p>
          <a:p>
            <a:pPr indent="0" lvl="0" marL="0" rtl="0" algn="l">
              <a:spcBef>
                <a:spcPts val="0"/>
              </a:spcBef>
              <a:spcAft>
                <a:spcPts val="0"/>
              </a:spcAft>
              <a:buNone/>
            </a:pPr>
            <a:r>
              <a:rPr lang="en" sz="1450">
                <a:solidFill>
                  <a:srgbClr val="231F20"/>
                </a:solidFill>
                <a:highlight>
                  <a:srgbClr val="FFFFFF"/>
                </a:highlight>
              </a:rPr>
              <a:t>According to Association for WA Cities: For the average homeowner in Washington, this translates to generally less than $20 per year.</a:t>
            </a:r>
            <a:endParaRPr sz="1450">
              <a:solidFill>
                <a:srgbClr val="231F20"/>
              </a:solidFill>
              <a:highlight>
                <a:srgbClr val="FFFFFF"/>
              </a:highlight>
            </a:endParaRPr>
          </a:p>
          <a:p>
            <a:pPr indent="0" lvl="0" marL="0" rtl="0" algn="l">
              <a:spcBef>
                <a:spcPts val="0"/>
              </a:spcBef>
              <a:spcAft>
                <a:spcPts val="0"/>
              </a:spcAft>
              <a:buNone/>
            </a:pPr>
            <a:r>
              <a:rPr lang="en" sz="1450">
                <a:solidFill>
                  <a:srgbClr val="231F20"/>
                </a:solidFill>
                <a:highlight>
                  <a:srgbClr val="FFFFFF"/>
                </a:highlight>
              </a:rPr>
              <a:t>Before Eyman, was a 6% cap.</a:t>
            </a:r>
            <a:endParaRPr sz="1450">
              <a:solidFill>
                <a:srgbClr val="231F20"/>
              </a:solidFill>
              <a:highlight>
                <a:srgbClr val="FFFFFF"/>
              </a:highlight>
            </a:endParaRPr>
          </a:p>
          <a:p>
            <a:pPr indent="0" lvl="0" marL="0" rtl="0" algn="l">
              <a:spcBef>
                <a:spcPts val="0"/>
              </a:spcBef>
              <a:spcAft>
                <a:spcPts val="0"/>
              </a:spcAft>
              <a:buNone/>
            </a:pPr>
            <a:r>
              <a:rPr lang="en" sz="1450">
                <a:solidFill>
                  <a:srgbClr val="231F20"/>
                </a:solidFill>
                <a:highlight>
                  <a:srgbClr val="FFFFFF"/>
                </a:highlight>
              </a:rPr>
              <a:t>Local governments’ alternative options are more regressive (e.g., sales tax, fees)</a:t>
            </a:r>
            <a:endParaRPr sz="1450">
              <a:solidFill>
                <a:srgbClr val="231F20"/>
              </a:solidFill>
              <a:highlight>
                <a:srgbClr val="FFFFFF"/>
              </a:highlight>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33b4be59adf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33b4be59adf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Jumpstart exemptions include grocery, nonprofit healthcare </a:t>
            </a:r>
            <a:endParaRPr/>
          </a:p>
          <a:p>
            <a:pPr indent="0" lvl="0" marL="0" rtl="0" algn="l">
              <a:spcBef>
                <a:spcPts val="0"/>
              </a:spcBef>
              <a:spcAft>
                <a:spcPts val="0"/>
              </a:spcAft>
              <a:buNone/>
            </a:pPr>
            <a:r>
              <a:rPr lang="en"/>
              <a:t>More progressive (as in less passed on to </a:t>
            </a:r>
            <a:r>
              <a:rPr lang="en"/>
              <a:t>consumers</a:t>
            </a:r>
            <a:r>
              <a:rPr lang="en"/>
              <a:t> than B&amp;O)</a:t>
            </a:r>
            <a:endParaRPr/>
          </a:p>
          <a:p>
            <a:pPr indent="0" lvl="0" marL="0" rtl="0" algn="l">
              <a:spcBef>
                <a:spcPts val="0"/>
              </a:spcBef>
              <a:spcAft>
                <a:spcPts val="0"/>
              </a:spcAft>
              <a:buNone/>
            </a:pPr>
            <a:r>
              <a:t/>
            </a:r>
            <a:endParaRPr/>
          </a:p>
          <a:p>
            <a:pPr indent="0" lvl="0" marL="0" rtl="0" algn="l">
              <a:spcBef>
                <a:spcPts val="0"/>
              </a:spcBef>
              <a:spcAft>
                <a:spcPts val="0"/>
              </a:spcAft>
              <a:buClr>
                <a:schemeClr val="dk1"/>
              </a:buClr>
              <a:buSzPts val="1100"/>
              <a:buFont typeface="Arial"/>
              <a:buNone/>
            </a:pPr>
            <a:r>
              <a:rPr b="1" lang="en" sz="1150">
                <a:solidFill>
                  <a:srgbClr val="E24811"/>
                </a:solidFill>
                <a:latin typeface="Proxima Nova"/>
                <a:ea typeface="Proxima Nova"/>
                <a:cs typeface="Proxima Nova"/>
                <a:sym typeface="Proxima Nova"/>
              </a:rPr>
              <a:t>Removing cap on employer payroll tax, aka high-earner payroll tax</a:t>
            </a:r>
            <a:r>
              <a:rPr b="1" lang="en">
                <a:solidFill>
                  <a:srgbClr val="B5441B"/>
                </a:solidFill>
                <a:latin typeface="Proxima Nova"/>
                <a:ea typeface="Proxima Nova"/>
                <a:cs typeface="Proxima Nova"/>
                <a:sym typeface="Proxima Nova"/>
              </a:rPr>
              <a:t> </a:t>
            </a:r>
            <a:br>
              <a:rPr b="1" lang="en">
                <a:solidFill>
                  <a:srgbClr val="B5441B"/>
                </a:solidFill>
                <a:latin typeface="Proxima Nova"/>
                <a:ea typeface="Proxima Nova"/>
                <a:cs typeface="Proxima Nova"/>
                <a:sym typeface="Proxima Nova"/>
              </a:rPr>
            </a:br>
            <a:r>
              <a:rPr lang="en" u="sng">
                <a:solidFill>
                  <a:srgbClr val="1155CC"/>
                </a:solidFill>
                <a:latin typeface="Proxima Nova"/>
                <a:ea typeface="Proxima Nova"/>
                <a:cs typeface="Proxima Nova"/>
                <a:sym typeface="Proxima Nova"/>
                <a:hlinkClick r:id="rId2">
                  <a:extLst>
                    <a:ext uri="{A12FA001-AC4F-418D-AE19-62706E023703}">
                      <ahyp:hlinkClr val="tx"/>
                    </a:ext>
                  </a:extLst>
                </a:hlinkClick>
              </a:rPr>
              <a:t>SB 5796</a:t>
            </a:r>
            <a:endParaRPr>
              <a:solidFill>
                <a:schemeClr val="dk1"/>
              </a:solidFill>
              <a:latin typeface="Proxima Nova"/>
              <a:ea typeface="Proxima Nova"/>
              <a:cs typeface="Proxima Nova"/>
              <a:sym typeface="Proxima Nova"/>
            </a:endParaRPr>
          </a:p>
          <a:p>
            <a:pPr indent="0" lvl="0" marL="0" rtl="0" algn="l">
              <a:spcBef>
                <a:spcPts val="600"/>
              </a:spcBef>
              <a:spcAft>
                <a:spcPts val="0"/>
              </a:spcAft>
              <a:buClr>
                <a:schemeClr val="dk1"/>
              </a:buClr>
              <a:buSzPts val="1100"/>
              <a:buFont typeface="Arial"/>
              <a:buNone/>
            </a:pPr>
            <a:r>
              <a:rPr b="1" lang="en">
                <a:solidFill>
                  <a:schemeClr val="dk1"/>
                </a:solidFill>
                <a:latin typeface="Proxima Nova"/>
                <a:ea typeface="Proxima Nova"/>
                <a:cs typeface="Proxima Nova"/>
                <a:sym typeface="Proxima Nova"/>
              </a:rPr>
              <a:t>5% payroll tax paid by employers on payroll above the Social Security threshold ($176,100 in 2025)</a:t>
            </a:r>
            <a:endParaRPr b="1">
              <a:solidFill>
                <a:schemeClr val="dk1"/>
              </a:solidFill>
              <a:latin typeface="Proxima Nova"/>
              <a:ea typeface="Proxima Nova"/>
              <a:cs typeface="Proxima Nova"/>
              <a:sym typeface="Proxima Nova"/>
            </a:endParaRPr>
          </a:p>
          <a:p>
            <a:pPr indent="0" lvl="0" marL="0" rtl="0" algn="l">
              <a:spcBef>
                <a:spcPts val="200"/>
              </a:spcBef>
              <a:spcAft>
                <a:spcPts val="0"/>
              </a:spcAft>
              <a:buClr>
                <a:schemeClr val="dk1"/>
              </a:buClr>
              <a:buSzPts val="1100"/>
              <a:buFont typeface="Arial"/>
              <a:buNone/>
            </a:pPr>
            <a:r>
              <a:rPr lang="en">
                <a:solidFill>
                  <a:schemeClr val="dk1"/>
                </a:solidFill>
                <a:latin typeface="Proxima Nova"/>
                <a:ea typeface="Proxima Nova"/>
                <a:cs typeface="Proxima Nova"/>
                <a:sym typeface="Proxima Nova"/>
              </a:rPr>
              <a:t>Only applies to businesses with over $7 million in total payroll</a:t>
            </a:r>
            <a:endParaRPr>
              <a:solidFill>
                <a:schemeClr val="dk1"/>
              </a:solidFill>
              <a:latin typeface="Proxima Nova"/>
              <a:ea typeface="Proxima Nova"/>
              <a:cs typeface="Proxima Nova"/>
              <a:sym typeface="Proxima Nova"/>
            </a:endParaRPr>
          </a:p>
          <a:p>
            <a:pPr indent="0" lvl="0" marL="0" rtl="0" algn="l">
              <a:spcBef>
                <a:spcPts val="200"/>
              </a:spcBef>
              <a:spcAft>
                <a:spcPts val="200"/>
              </a:spcAft>
              <a:buClr>
                <a:schemeClr val="dk1"/>
              </a:buClr>
              <a:buSzPts val="1100"/>
              <a:buFont typeface="Arial"/>
              <a:buNone/>
            </a:pPr>
            <a:r>
              <a:rPr lang="en">
                <a:solidFill>
                  <a:schemeClr val="dk1"/>
                </a:solidFill>
                <a:latin typeface="Proxima Nova"/>
                <a:ea typeface="Proxima Nova"/>
                <a:cs typeface="Proxima Nova"/>
                <a:sym typeface="Proxima Nova"/>
              </a:rPr>
              <a:t>Similar to Seattle’s Jumpstart tax, with a full credit (i.e., exemption) for amount businesses already pay to that tax</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33b4be59adf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33b4be59adf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33b4be59adf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33b4be59adf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rgbClr val="D4EEF9"/>
        </a:solidFill>
      </p:bgPr>
    </p:bg>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b="1"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rgbClr val="D4EEF9"/>
        </a:solidFill>
      </p:bgPr>
    </p:bg>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b="1"/>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1pPr>
            <a:lvl2pPr lvl="1">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2pPr>
            <a:lvl3pPr lvl="2">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3pPr>
            <a:lvl4pPr lvl="3">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4pPr>
            <a:lvl5pPr lvl="4">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5pPr>
            <a:lvl6pPr lvl="5">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6pPr>
            <a:lvl7pPr lvl="6">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7pPr>
            <a:lvl8pPr lvl="7">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8pPr>
            <a:lvl9pPr lvl="8">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Proxima Nova"/>
              <a:buChar char="●"/>
              <a:defRPr sz="1800">
                <a:solidFill>
                  <a:schemeClr val="dk2"/>
                </a:solidFill>
                <a:latin typeface="Proxima Nova"/>
                <a:ea typeface="Proxima Nova"/>
                <a:cs typeface="Proxima Nova"/>
                <a:sym typeface="Proxima Nova"/>
              </a:defRPr>
            </a:lvl1pPr>
            <a:lvl2pPr indent="-317500" lvl="1" marL="9144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2pPr>
            <a:lvl3pPr indent="-317500" lvl="2" marL="13716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3pPr>
            <a:lvl4pPr indent="-317500" lvl="3" marL="18288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4pPr>
            <a:lvl5pPr indent="-317500" lvl="4" marL="22860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5pPr>
            <a:lvl6pPr indent="-317500" lvl="5" marL="27432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6pPr>
            <a:lvl7pPr indent="-317500" lvl="6" marL="32004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7pPr>
            <a:lvl8pPr indent="-317500" lvl="7" marL="36576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8pPr>
            <a:lvl9pPr indent="-317500" lvl="8" marL="41148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hyperlink" Target="https://www.seattletimes.com/seattle-news/politics/wa-residents-overwhelmingly-support-taxes-on-the-wealthy-poll-shows/"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hyperlink" Target="https://www.opportunityinstitute.org/blog/post/wealth-tax-washington-state-revenue-study/"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130812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BOTC Revenue </a:t>
            </a:r>
            <a:br>
              <a:rPr lang="en"/>
            </a:br>
            <a:r>
              <a:rPr lang="en"/>
              <a:t>Packages Briefing</a:t>
            </a:r>
            <a:endParaRPr/>
          </a:p>
        </p:txBody>
      </p:sp>
      <p:sp>
        <p:nvSpPr>
          <p:cNvPr id="55" name="Google Shape;55;p13"/>
          <p:cNvSpPr txBox="1"/>
          <p:nvPr>
            <p:ph idx="1" type="subTitle"/>
          </p:nvPr>
        </p:nvSpPr>
        <p:spPr>
          <a:xfrm>
            <a:off x="1324050" y="3510400"/>
            <a:ext cx="6495900" cy="792600"/>
          </a:xfrm>
          <a:prstGeom prst="rect">
            <a:avLst/>
          </a:prstGeom>
        </p:spPr>
        <p:txBody>
          <a:bodyPr anchorCtr="0" anchor="t" bIns="91425" lIns="91425" spcFirstLastPara="1" rIns="91425" wrap="square" tIns="91425">
            <a:normAutofit fontScale="55000" lnSpcReduction="20000"/>
          </a:bodyPr>
          <a:lstStyle/>
          <a:p>
            <a:pPr indent="0" lvl="0" marL="0" rtl="0" algn="ctr">
              <a:spcBef>
                <a:spcPts val="0"/>
              </a:spcBef>
              <a:spcAft>
                <a:spcPts val="0"/>
              </a:spcAft>
              <a:buNone/>
            </a:pPr>
            <a:r>
              <a:rPr i="1" lang="en"/>
              <a:t>Balance Our Tax Code with the support of the Budget &amp; Policy Center, Economic Opportunity Institute, Fuse Washington/Communications Hub, and Invest in Washington Now</a:t>
            </a:r>
            <a:endParaRPr i="1"/>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Sales Tax Reduction (0.5%)</a:t>
            </a:r>
            <a:endParaRPr/>
          </a:p>
        </p:txBody>
      </p:sp>
      <p:sp>
        <p:nvSpPr>
          <p:cNvPr id="112" name="Google Shape;112;p22"/>
          <p:cNvSpPr txBox="1"/>
          <p:nvPr>
            <p:ph idx="1" type="body"/>
          </p:nvPr>
        </p:nvSpPr>
        <p:spPr>
          <a:xfrm>
            <a:off x="311700" y="1017725"/>
            <a:ext cx="47415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200"/>
              <a:t>Bill Number</a:t>
            </a:r>
            <a:endParaRPr b="1" sz="1200"/>
          </a:p>
          <a:p>
            <a:pPr indent="-304800" lvl="0" marL="457200" rtl="0" algn="l">
              <a:spcBef>
                <a:spcPts val="600"/>
              </a:spcBef>
              <a:spcAft>
                <a:spcPts val="0"/>
              </a:spcAft>
              <a:buSzPts val="1200"/>
              <a:buChar char="●"/>
            </a:pPr>
            <a:r>
              <a:rPr lang="en" sz="1200"/>
              <a:t>SB 5795</a:t>
            </a:r>
            <a:endParaRPr sz="1200"/>
          </a:p>
          <a:p>
            <a:pPr indent="-304800" lvl="0" marL="457200" rtl="0" algn="l">
              <a:spcBef>
                <a:spcPts val="0"/>
              </a:spcBef>
              <a:spcAft>
                <a:spcPts val="0"/>
              </a:spcAft>
              <a:buSzPts val="1200"/>
              <a:buChar char="●"/>
            </a:pPr>
            <a:r>
              <a:rPr i="1" lang="en" sz="1200"/>
              <a:t>No House version</a:t>
            </a:r>
            <a:endParaRPr i="1" sz="1200"/>
          </a:p>
          <a:p>
            <a:pPr indent="0" lvl="0" marL="0" rtl="0" algn="l">
              <a:spcBef>
                <a:spcPts val="1200"/>
              </a:spcBef>
              <a:spcAft>
                <a:spcPts val="0"/>
              </a:spcAft>
              <a:buNone/>
            </a:pPr>
            <a:r>
              <a:rPr b="1" lang="en" sz="1200"/>
              <a:t>What is it?</a:t>
            </a:r>
            <a:endParaRPr b="1" sz="1200"/>
          </a:p>
          <a:p>
            <a:pPr indent="-304800" lvl="0" marL="457200" rtl="0" algn="l">
              <a:spcBef>
                <a:spcPts val="600"/>
              </a:spcBef>
              <a:spcAft>
                <a:spcPts val="0"/>
              </a:spcAft>
              <a:buSzPts val="1200"/>
              <a:buChar char="●"/>
            </a:pPr>
            <a:r>
              <a:rPr lang="en" sz="1200"/>
              <a:t>Reduces the state sales tax by 0.5% (bringing the rate down down from 6.5% to 6%).</a:t>
            </a:r>
            <a:endParaRPr sz="1200"/>
          </a:p>
          <a:p>
            <a:pPr indent="0" lvl="0" marL="0" rtl="0" algn="l">
              <a:spcBef>
                <a:spcPts val="1200"/>
              </a:spcBef>
              <a:spcAft>
                <a:spcPts val="0"/>
              </a:spcAft>
              <a:buNone/>
            </a:pPr>
            <a:r>
              <a:rPr b="1" lang="en" sz="1200"/>
              <a:t>Who pays?</a:t>
            </a:r>
            <a:endParaRPr b="1" sz="1200"/>
          </a:p>
          <a:p>
            <a:pPr indent="-304800" lvl="0" marL="457200" rtl="0" algn="l">
              <a:spcBef>
                <a:spcPts val="600"/>
              </a:spcBef>
              <a:spcAft>
                <a:spcPts val="0"/>
              </a:spcAft>
              <a:buSzPts val="1200"/>
              <a:buChar char="●"/>
            </a:pPr>
            <a:r>
              <a:rPr lang="en" sz="1200"/>
              <a:t>Across the board reduction means that all income brackets would feel small impacts.</a:t>
            </a:r>
            <a:endParaRPr sz="1200"/>
          </a:p>
          <a:p>
            <a:pPr indent="0" lvl="0" marL="0" rtl="0" algn="l">
              <a:spcBef>
                <a:spcPts val="1200"/>
              </a:spcBef>
              <a:spcAft>
                <a:spcPts val="0"/>
              </a:spcAft>
              <a:buNone/>
            </a:pPr>
            <a:r>
              <a:rPr b="1" lang="en" sz="1200"/>
              <a:t>How much does it raise?</a:t>
            </a:r>
            <a:endParaRPr b="1" sz="1200"/>
          </a:p>
          <a:p>
            <a:pPr indent="-304800" lvl="0" marL="457200" rtl="0" algn="l">
              <a:spcBef>
                <a:spcPts val="600"/>
              </a:spcBef>
              <a:spcAft>
                <a:spcPts val="0"/>
              </a:spcAft>
              <a:buSzPts val="1200"/>
              <a:buChar char="●"/>
            </a:pPr>
            <a:r>
              <a:rPr lang="en" sz="1200"/>
              <a:t>None raised; revenue loss</a:t>
            </a:r>
            <a:endParaRPr sz="1200"/>
          </a:p>
          <a:p>
            <a:pPr indent="-304800" lvl="0" marL="457200" rtl="0" algn="l">
              <a:spcBef>
                <a:spcPts val="0"/>
              </a:spcBef>
              <a:spcAft>
                <a:spcPts val="0"/>
              </a:spcAft>
              <a:buSzPts val="1200"/>
              <a:buChar char="●"/>
            </a:pPr>
            <a:r>
              <a:rPr lang="en" sz="1200"/>
              <a:t>2 years (2025-27 </a:t>
            </a:r>
            <a:r>
              <a:rPr lang="en" sz="1225"/>
              <a:t>biennium</a:t>
            </a:r>
            <a:r>
              <a:rPr lang="en" sz="1200"/>
              <a:t>): </a:t>
            </a:r>
            <a:r>
              <a:rPr b="1" lang="en" sz="1200"/>
              <a:t>$ 495 million</a:t>
            </a:r>
            <a:r>
              <a:rPr lang="en" sz="1200"/>
              <a:t>	</a:t>
            </a:r>
            <a:endParaRPr sz="1200"/>
          </a:p>
          <a:p>
            <a:pPr indent="-304800" lvl="0" marL="457200" rtl="0" algn="l">
              <a:spcBef>
                <a:spcPts val="0"/>
              </a:spcBef>
              <a:spcAft>
                <a:spcPts val="0"/>
              </a:spcAft>
              <a:buSzPts val="1200"/>
              <a:buChar char="●"/>
            </a:pPr>
            <a:r>
              <a:rPr lang="en" sz="1200"/>
              <a:t>4 year total (2025-27, 2027-29 bienniums): </a:t>
            </a:r>
            <a:r>
              <a:rPr b="1" lang="en" sz="1200"/>
              <a:t>$ 3.1 billion</a:t>
            </a:r>
            <a:endParaRPr sz="1200"/>
          </a:p>
        </p:txBody>
      </p:sp>
      <p:sp>
        <p:nvSpPr>
          <p:cNvPr id="113" name="Google Shape;113;p22"/>
          <p:cNvSpPr txBox="1"/>
          <p:nvPr/>
        </p:nvSpPr>
        <p:spPr>
          <a:xfrm>
            <a:off x="5227525" y="1152475"/>
            <a:ext cx="3258300" cy="2591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200" u="sng">
                <a:solidFill>
                  <a:schemeClr val="dk2"/>
                </a:solidFill>
                <a:latin typeface="Proxima Nova"/>
                <a:ea typeface="Proxima Nova"/>
                <a:cs typeface="Proxima Nova"/>
                <a:sym typeface="Proxima Nova"/>
              </a:rPr>
              <a:t>Other Analysis Considerations:</a:t>
            </a:r>
            <a:endParaRPr b="1" sz="1200" u="sng">
              <a:solidFill>
                <a:schemeClr val="dk2"/>
              </a:solidFill>
              <a:latin typeface="Proxima Nova"/>
              <a:ea typeface="Proxima Nova"/>
              <a:cs typeface="Proxima Nova"/>
              <a:sym typeface="Proxima Nova"/>
            </a:endParaRPr>
          </a:p>
          <a:p>
            <a:pPr indent="-304800" lvl="0" marL="457200" rtl="0" algn="l">
              <a:spcBef>
                <a:spcPts val="600"/>
              </a:spcBef>
              <a:spcAft>
                <a:spcPts val="0"/>
              </a:spcAft>
              <a:buClr>
                <a:schemeClr val="dk2"/>
              </a:buClr>
              <a:buSzPts val="1200"/>
              <a:buFont typeface="Proxima Nova"/>
              <a:buAutoNum type="arabicPeriod"/>
            </a:pPr>
            <a:r>
              <a:rPr lang="en" sz="1200">
                <a:solidFill>
                  <a:schemeClr val="dk2"/>
                </a:solidFill>
                <a:latin typeface="Proxima Nova"/>
                <a:ea typeface="Proxima Nova"/>
                <a:cs typeface="Proxima Nova"/>
                <a:sym typeface="Proxima Nova"/>
              </a:rPr>
              <a:t>Initial analysis of impact shows that for the bottom 20% of income earners would receive roughly a $60 reduction in annual sales taxes paid - compared to $1,300 for the wealthiest 1%.</a:t>
            </a:r>
            <a:endParaRPr sz="1200">
              <a:solidFill>
                <a:schemeClr val="dk2"/>
              </a:solidFill>
              <a:latin typeface="Proxima Nova"/>
              <a:ea typeface="Proxima Nova"/>
              <a:cs typeface="Proxima Nova"/>
              <a:sym typeface="Proxima Nova"/>
            </a:endParaRPr>
          </a:p>
          <a:p>
            <a:pPr indent="-304800" lvl="0" marL="457200" rtl="0" algn="l">
              <a:spcBef>
                <a:spcPts val="600"/>
              </a:spcBef>
              <a:spcAft>
                <a:spcPts val="0"/>
              </a:spcAft>
              <a:buClr>
                <a:schemeClr val="dk2"/>
              </a:buClr>
              <a:buSzPts val="1200"/>
              <a:buFont typeface="Proxima Nova"/>
              <a:buAutoNum type="arabicPeriod"/>
            </a:pPr>
            <a:r>
              <a:rPr lang="en" sz="1200">
                <a:solidFill>
                  <a:schemeClr val="dk2"/>
                </a:solidFill>
                <a:latin typeface="Proxima Nova"/>
                <a:ea typeface="Proxima Nova"/>
                <a:cs typeface="Proxima Nova"/>
                <a:sym typeface="Proxima Nova"/>
              </a:rPr>
              <a:t>Middle income earners stand to have the largest share of benefit of the across the board reduction.</a:t>
            </a:r>
            <a:endParaRPr sz="1200">
              <a:solidFill>
                <a:schemeClr val="dk2"/>
              </a:solidFill>
              <a:latin typeface="Proxima Nova"/>
              <a:ea typeface="Proxima Nova"/>
              <a:cs typeface="Proxima Nova"/>
              <a:sym typeface="Proxima Nova"/>
            </a:endParaRPr>
          </a:p>
          <a:p>
            <a:pPr indent="-304800" lvl="0" marL="457200" rtl="0" algn="l">
              <a:spcBef>
                <a:spcPts val="600"/>
              </a:spcBef>
              <a:spcAft>
                <a:spcPts val="600"/>
              </a:spcAft>
              <a:buClr>
                <a:schemeClr val="dk2"/>
              </a:buClr>
              <a:buSzPts val="1200"/>
              <a:buFont typeface="Proxima Nova"/>
              <a:buAutoNum type="arabicPeriod"/>
            </a:pPr>
            <a:r>
              <a:rPr lang="en" sz="1200">
                <a:solidFill>
                  <a:schemeClr val="dk2"/>
                </a:solidFill>
                <a:latin typeface="Proxima Nova"/>
                <a:ea typeface="Proxima Nova"/>
                <a:cs typeface="Proxima Nova"/>
                <a:sym typeface="Proxima Nova"/>
              </a:rPr>
              <a:t>This reduction is </a:t>
            </a:r>
            <a:r>
              <a:rPr i="1" lang="en" sz="1200">
                <a:solidFill>
                  <a:schemeClr val="dk2"/>
                </a:solidFill>
                <a:latin typeface="Proxima Nova"/>
                <a:ea typeface="Proxima Nova"/>
                <a:cs typeface="Proxima Nova"/>
                <a:sym typeface="Proxima Nova"/>
              </a:rPr>
              <a:t>highly </a:t>
            </a:r>
            <a:r>
              <a:rPr lang="en" sz="1200">
                <a:solidFill>
                  <a:schemeClr val="dk2"/>
                </a:solidFill>
                <a:latin typeface="Proxima Nova"/>
                <a:ea typeface="Proxima Nova"/>
                <a:cs typeface="Proxima Nova"/>
                <a:sym typeface="Proxima Nova"/>
              </a:rPr>
              <a:t>unlikely to be passed unless the full Senate Revenue Package to be passed.</a:t>
            </a:r>
            <a:endParaRPr sz="1200">
              <a:solidFill>
                <a:schemeClr val="dk2"/>
              </a:solidFill>
              <a:latin typeface="Proxima Nova"/>
              <a:ea typeface="Proxima Nova"/>
              <a:cs typeface="Proxima Nova"/>
              <a:sym typeface="Proxima Nov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2">
                                            <p:txEl>
                                              <p:pRg end="0" st="0"/>
                                            </p:txEl>
                                          </p:spTgt>
                                        </p:tgtEl>
                                        <p:attrNameLst>
                                          <p:attrName>style.visibility</p:attrName>
                                        </p:attrNameLst>
                                      </p:cBhvr>
                                      <p:to>
                                        <p:strVal val="visible"/>
                                      </p:to>
                                    </p:set>
                                    <p:animEffect filter="fade" transition="in">
                                      <p:cBhvr>
                                        <p:cTn dur="1000"/>
                                        <p:tgtEl>
                                          <p:spTgt spid="11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2">
                                            <p:txEl>
                                              <p:pRg end="1" st="1"/>
                                            </p:txEl>
                                          </p:spTgt>
                                        </p:tgtEl>
                                        <p:attrNameLst>
                                          <p:attrName>style.visibility</p:attrName>
                                        </p:attrNameLst>
                                      </p:cBhvr>
                                      <p:to>
                                        <p:strVal val="visible"/>
                                      </p:to>
                                    </p:set>
                                    <p:animEffect filter="fade" transition="in">
                                      <p:cBhvr>
                                        <p:cTn dur="1000"/>
                                        <p:tgtEl>
                                          <p:spTgt spid="112">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2">
                                            <p:txEl>
                                              <p:pRg end="2" st="2"/>
                                            </p:txEl>
                                          </p:spTgt>
                                        </p:tgtEl>
                                        <p:attrNameLst>
                                          <p:attrName>style.visibility</p:attrName>
                                        </p:attrNameLst>
                                      </p:cBhvr>
                                      <p:to>
                                        <p:strVal val="visible"/>
                                      </p:to>
                                    </p:set>
                                    <p:animEffect filter="fade" transition="in">
                                      <p:cBhvr>
                                        <p:cTn dur="1000"/>
                                        <p:tgtEl>
                                          <p:spTgt spid="112">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2">
                                            <p:txEl>
                                              <p:pRg end="3" st="3"/>
                                            </p:txEl>
                                          </p:spTgt>
                                        </p:tgtEl>
                                        <p:attrNameLst>
                                          <p:attrName>style.visibility</p:attrName>
                                        </p:attrNameLst>
                                      </p:cBhvr>
                                      <p:to>
                                        <p:strVal val="visible"/>
                                      </p:to>
                                    </p:set>
                                    <p:animEffect filter="fade" transition="in">
                                      <p:cBhvr>
                                        <p:cTn dur="1000"/>
                                        <p:tgtEl>
                                          <p:spTgt spid="112">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2">
                                            <p:txEl>
                                              <p:pRg end="4" st="4"/>
                                            </p:txEl>
                                          </p:spTgt>
                                        </p:tgtEl>
                                        <p:attrNameLst>
                                          <p:attrName>style.visibility</p:attrName>
                                        </p:attrNameLst>
                                      </p:cBhvr>
                                      <p:to>
                                        <p:strVal val="visible"/>
                                      </p:to>
                                    </p:set>
                                    <p:animEffect filter="fade" transition="in">
                                      <p:cBhvr>
                                        <p:cTn dur="1000"/>
                                        <p:tgtEl>
                                          <p:spTgt spid="112">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2">
                                            <p:txEl>
                                              <p:pRg end="5" st="5"/>
                                            </p:txEl>
                                          </p:spTgt>
                                        </p:tgtEl>
                                        <p:attrNameLst>
                                          <p:attrName>style.visibility</p:attrName>
                                        </p:attrNameLst>
                                      </p:cBhvr>
                                      <p:to>
                                        <p:strVal val="visible"/>
                                      </p:to>
                                    </p:set>
                                    <p:animEffect filter="fade" transition="in">
                                      <p:cBhvr>
                                        <p:cTn dur="1000"/>
                                        <p:tgtEl>
                                          <p:spTgt spid="112">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2">
                                            <p:txEl>
                                              <p:pRg end="6" st="6"/>
                                            </p:txEl>
                                          </p:spTgt>
                                        </p:tgtEl>
                                        <p:attrNameLst>
                                          <p:attrName>style.visibility</p:attrName>
                                        </p:attrNameLst>
                                      </p:cBhvr>
                                      <p:to>
                                        <p:strVal val="visible"/>
                                      </p:to>
                                    </p:set>
                                    <p:animEffect filter="fade" transition="in">
                                      <p:cBhvr>
                                        <p:cTn dur="1000"/>
                                        <p:tgtEl>
                                          <p:spTgt spid="112">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2">
                                            <p:txEl>
                                              <p:pRg end="7" st="7"/>
                                            </p:txEl>
                                          </p:spTgt>
                                        </p:tgtEl>
                                        <p:attrNameLst>
                                          <p:attrName>style.visibility</p:attrName>
                                        </p:attrNameLst>
                                      </p:cBhvr>
                                      <p:to>
                                        <p:strVal val="visible"/>
                                      </p:to>
                                    </p:set>
                                    <p:animEffect filter="fade" transition="in">
                                      <p:cBhvr>
                                        <p:cTn dur="1000"/>
                                        <p:tgtEl>
                                          <p:spTgt spid="112">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2">
                                            <p:txEl>
                                              <p:pRg end="8" st="8"/>
                                            </p:txEl>
                                          </p:spTgt>
                                        </p:tgtEl>
                                        <p:attrNameLst>
                                          <p:attrName>style.visibility</p:attrName>
                                        </p:attrNameLst>
                                      </p:cBhvr>
                                      <p:to>
                                        <p:strVal val="visible"/>
                                      </p:to>
                                    </p:set>
                                    <p:animEffect filter="fade" transition="in">
                                      <p:cBhvr>
                                        <p:cTn dur="1000"/>
                                        <p:tgtEl>
                                          <p:spTgt spid="112">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2">
                                            <p:txEl>
                                              <p:pRg end="9" st="9"/>
                                            </p:txEl>
                                          </p:spTgt>
                                        </p:tgtEl>
                                        <p:attrNameLst>
                                          <p:attrName>style.visibility</p:attrName>
                                        </p:attrNameLst>
                                      </p:cBhvr>
                                      <p:to>
                                        <p:strVal val="visible"/>
                                      </p:to>
                                    </p:set>
                                    <p:animEffect filter="fade" transition="in">
                                      <p:cBhvr>
                                        <p:cTn dur="1000"/>
                                        <p:tgtEl>
                                          <p:spTgt spid="112">
                                            <p:txEl>
                                              <p:pRg end="9" st="9"/>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2">
                                            <p:txEl>
                                              <p:pRg end="10" st="10"/>
                                            </p:txEl>
                                          </p:spTgt>
                                        </p:tgtEl>
                                        <p:attrNameLst>
                                          <p:attrName>style.visibility</p:attrName>
                                        </p:attrNameLst>
                                      </p:cBhvr>
                                      <p:to>
                                        <p:strVal val="visible"/>
                                      </p:to>
                                    </p:set>
                                    <p:animEffect filter="fade" transition="in">
                                      <p:cBhvr>
                                        <p:cTn dur="1000"/>
                                        <p:tgtEl>
                                          <p:spTgt spid="112">
                                            <p:txEl>
                                              <p:pRg end="10" st="1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3">
                                            <p:txEl>
                                              <p:pRg end="0" st="0"/>
                                            </p:txEl>
                                          </p:spTgt>
                                        </p:tgtEl>
                                        <p:attrNameLst>
                                          <p:attrName>style.visibility</p:attrName>
                                        </p:attrNameLst>
                                      </p:cBhvr>
                                      <p:to>
                                        <p:strVal val="visible"/>
                                      </p:to>
                                    </p:set>
                                    <p:animEffect filter="fade" transition="in">
                                      <p:cBhvr>
                                        <p:cTn dur="1000"/>
                                        <p:tgtEl>
                                          <p:spTgt spid="11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3">
                                            <p:txEl>
                                              <p:pRg end="1" st="1"/>
                                            </p:txEl>
                                          </p:spTgt>
                                        </p:tgtEl>
                                        <p:attrNameLst>
                                          <p:attrName>style.visibility</p:attrName>
                                        </p:attrNameLst>
                                      </p:cBhvr>
                                      <p:to>
                                        <p:strVal val="visible"/>
                                      </p:to>
                                    </p:set>
                                    <p:animEffect filter="fade" transition="in">
                                      <p:cBhvr>
                                        <p:cTn dur="1000"/>
                                        <p:tgtEl>
                                          <p:spTgt spid="113">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3">
                                            <p:txEl>
                                              <p:pRg end="2" st="2"/>
                                            </p:txEl>
                                          </p:spTgt>
                                        </p:tgtEl>
                                        <p:attrNameLst>
                                          <p:attrName>style.visibility</p:attrName>
                                        </p:attrNameLst>
                                      </p:cBhvr>
                                      <p:to>
                                        <p:strVal val="visible"/>
                                      </p:to>
                                    </p:set>
                                    <p:animEffect filter="fade" transition="in">
                                      <p:cBhvr>
                                        <p:cTn dur="1000"/>
                                        <p:tgtEl>
                                          <p:spTgt spid="113">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3">
                                            <p:txEl>
                                              <p:pRg end="3" st="3"/>
                                            </p:txEl>
                                          </p:spTgt>
                                        </p:tgtEl>
                                        <p:attrNameLst>
                                          <p:attrName>style.visibility</p:attrName>
                                        </p:attrNameLst>
                                      </p:cBhvr>
                                      <p:to>
                                        <p:strVal val="visible"/>
                                      </p:to>
                                    </p:set>
                                    <p:animEffect filter="fade" transition="in">
                                      <p:cBhvr>
                                        <p:cTn dur="1000"/>
                                        <p:tgtEl>
                                          <p:spTgt spid="113">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23"/>
          <p:cNvSpPr txBox="1"/>
          <p:nvPr>
            <p:ph type="title"/>
          </p:nvPr>
        </p:nvSpPr>
        <p:spPr>
          <a:xfrm>
            <a:off x="311700" y="2150850"/>
            <a:ext cx="8520600" cy="841800"/>
          </a:xfrm>
          <a:prstGeom prst="rect">
            <a:avLst/>
          </a:prstGeom>
        </p:spPr>
        <p:txBody>
          <a:bodyPr anchorCtr="0" anchor="ctr" bIns="91425" lIns="91425" spcFirstLastPara="1" rIns="91425" wrap="square" tIns="91425">
            <a:normAutofit fontScale="90000"/>
          </a:bodyPr>
          <a:lstStyle/>
          <a:p>
            <a:pPr indent="0" lvl="0" marL="0" rtl="0" algn="ctr">
              <a:spcBef>
                <a:spcPts val="0"/>
              </a:spcBef>
              <a:spcAft>
                <a:spcPts val="0"/>
              </a:spcAft>
              <a:buNone/>
            </a:pPr>
            <a:r>
              <a:rPr b="1" lang="en"/>
              <a:t>Talking Points: </a:t>
            </a:r>
            <a:br>
              <a:rPr lang="en"/>
            </a:br>
            <a:r>
              <a:rPr lang="en"/>
              <a:t>How to talk about all this!</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1783B0"/>
                </a:solidFill>
              </a:rPr>
              <a:t>How to talk about: Full revenue package</a:t>
            </a:r>
            <a:endParaRPr>
              <a:solidFill>
                <a:srgbClr val="1783B0"/>
              </a:solidFill>
            </a:endParaRPr>
          </a:p>
        </p:txBody>
      </p:sp>
      <p:sp>
        <p:nvSpPr>
          <p:cNvPr id="124" name="Google Shape;124;p2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23850" lvl="0" marL="457200" rtl="0" algn="l">
              <a:spcBef>
                <a:spcPts val="0"/>
              </a:spcBef>
              <a:spcAft>
                <a:spcPts val="0"/>
              </a:spcAft>
              <a:buClr>
                <a:schemeClr val="dk1"/>
              </a:buClr>
              <a:buSzPts val="1500"/>
              <a:buChar char="●"/>
            </a:pPr>
            <a:r>
              <a:rPr lang="en" sz="1500">
                <a:solidFill>
                  <a:schemeClr val="dk1"/>
                </a:solidFill>
              </a:rPr>
              <a:t>Thank you for introducing revenue proposals that are truly progressive so that we can all have what we need. </a:t>
            </a:r>
            <a:r>
              <a:rPr b="1" lang="en" sz="1500">
                <a:solidFill>
                  <a:schemeClr val="dk1"/>
                </a:solidFill>
              </a:rPr>
              <a:t>Fully staffed schools, bustling child care centers, accessible and affordable health care - we can have these things if you pass this bold and historic revenue package. </a:t>
            </a:r>
            <a:endParaRPr b="1" sz="1500">
              <a:solidFill>
                <a:schemeClr val="dk1"/>
              </a:solidFill>
            </a:endParaRPr>
          </a:p>
          <a:p>
            <a:pPr indent="-323850" lvl="0" marL="457200" rtl="0" algn="l">
              <a:spcBef>
                <a:spcPts val="1000"/>
              </a:spcBef>
              <a:spcAft>
                <a:spcPts val="0"/>
              </a:spcAft>
              <a:buClr>
                <a:schemeClr val="dk1"/>
              </a:buClr>
              <a:buSzPts val="1500"/>
              <a:buChar char="●"/>
            </a:pPr>
            <a:r>
              <a:rPr lang="en" sz="1500">
                <a:solidFill>
                  <a:schemeClr val="dk1"/>
                </a:solidFill>
              </a:rPr>
              <a:t>We know lawmakers face tough choices as you write the budget, but making the wealthiest pay more of what they actually owe in taxes isn’t a tough choice. </a:t>
            </a:r>
            <a:r>
              <a:rPr b="1" lang="en" sz="1500">
                <a:solidFill>
                  <a:schemeClr val="dk1"/>
                </a:solidFill>
              </a:rPr>
              <a:t>Voters across the state made it loud and clear in November that services like education and child care are worth protecting,</a:t>
            </a:r>
            <a:r>
              <a:rPr lang="en" sz="1500">
                <a:solidFill>
                  <a:schemeClr val="dk1"/>
                </a:solidFill>
              </a:rPr>
              <a:t> especially when they are funded by the wealthiest who haven’t been paying their share in the past.</a:t>
            </a:r>
            <a:endParaRPr sz="1500">
              <a:solidFill>
                <a:schemeClr val="dk1"/>
              </a:solidFill>
            </a:endParaRPr>
          </a:p>
          <a:p>
            <a:pPr indent="-323850" lvl="0" marL="457200" rtl="0" algn="l">
              <a:spcBef>
                <a:spcPts val="1000"/>
              </a:spcBef>
              <a:spcAft>
                <a:spcPts val="0"/>
              </a:spcAft>
              <a:buClr>
                <a:schemeClr val="dk1"/>
              </a:buClr>
              <a:buSzPts val="1500"/>
              <a:buChar char="●"/>
            </a:pPr>
            <a:r>
              <a:rPr lang="en" sz="1500">
                <a:solidFill>
                  <a:schemeClr val="dk1"/>
                </a:solidFill>
              </a:rPr>
              <a:t>It will be </a:t>
            </a:r>
            <a:r>
              <a:rPr lang="en" sz="1500">
                <a:solidFill>
                  <a:schemeClr val="dk1"/>
                </a:solidFill>
              </a:rPr>
              <a:t>devastating</a:t>
            </a:r>
            <a:r>
              <a:rPr lang="en" sz="1500">
                <a:solidFill>
                  <a:schemeClr val="dk1"/>
                </a:solidFill>
              </a:rPr>
              <a:t> if you don’t find new sources of progressive, sustainable revenue and our state is instead subject to harmful budget cuts. </a:t>
            </a:r>
            <a:r>
              <a:rPr b="1" lang="en" sz="1500">
                <a:solidFill>
                  <a:schemeClr val="dk1"/>
                </a:solidFill>
              </a:rPr>
              <a:t>Please pass these proposals so our state has the funding it needs to support our communities today and for years to come.</a:t>
            </a:r>
            <a:endParaRPr b="1" sz="1500">
              <a:solidFill>
                <a:schemeClr val="dk1"/>
              </a:solidFill>
            </a:endParaRPr>
          </a:p>
          <a:p>
            <a:pPr indent="0" lvl="0" marL="457200" rtl="0" algn="l">
              <a:spcBef>
                <a:spcPts val="1000"/>
              </a:spcBef>
              <a:spcAft>
                <a:spcPts val="1000"/>
              </a:spcAft>
              <a:buNone/>
            </a:pPr>
            <a:r>
              <a:t/>
            </a:r>
            <a:endParaRPr sz="22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4">
                                            <p:txEl>
                                              <p:pRg end="0" st="0"/>
                                            </p:txEl>
                                          </p:spTgt>
                                        </p:tgtEl>
                                        <p:attrNameLst>
                                          <p:attrName>style.visibility</p:attrName>
                                        </p:attrNameLst>
                                      </p:cBhvr>
                                      <p:to>
                                        <p:strVal val="visible"/>
                                      </p:to>
                                    </p:set>
                                    <p:animEffect filter="fade" transition="in">
                                      <p:cBhvr>
                                        <p:cTn dur="1000"/>
                                        <p:tgtEl>
                                          <p:spTgt spid="12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4">
                                            <p:txEl>
                                              <p:pRg end="1" st="1"/>
                                            </p:txEl>
                                          </p:spTgt>
                                        </p:tgtEl>
                                        <p:attrNameLst>
                                          <p:attrName>style.visibility</p:attrName>
                                        </p:attrNameLst>
                                      </p:cBhvr>
                                      <p:to>
                                        <p:strVal val="visible"/>
                                      </p:to>
                                    </p:set>
                                    <p:animEffect filter="fade" transition="in">
                                      <p:cBhvr>
                                        <p:cTn dur="1000"/>
                                        <p:tgtEl>
                                          <p:spTgt spid="124">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4">
                                            <p:txEl>
                                              <p:pRg end="2" st="2"/>
                                            </p:txEl>
                                          </p:spTgt>
                                        </p:tgtEl>
                                        <p:attrNameLst>
                                          <p:attrName>style.visibility</p:attrName>
                                        </p:attrNameLst>
                                      </p:cBhvr>
                                      <p:to>
                                        <p:strVal val="visible"/>
                                      </p:to>
                                    </p:set>
                                    <p:animEffect filter="fade" transition="in">
                                      <p:cBhvr>
                                        <p:cTn dur="1000"/>
                                        <p:tgtEl>
                                          <p:spTgt spid="124">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4">
                                            <p:txEl>
                                              <p:pRg end="3" st="3"/>
                                            </p:txEl>
                                          </p:spTgt>
                                        </p:tgtEl>
                                        <p:attrNameLst>
                                          <p:attrName>style.visibility</p:attrName>
                                        </p:attrNameLst>
                                      </p:cBhvr>
                                      <p:to>
                                        <p:strVal val="visible"/>
                                      </p:to>
                                    </p:set>
                                    <p:animEffect filter="fade" transition="in">
                                      <p:cBhvr>
                                        <p:cTn dur="1000"/>
                                        <p:tgtEl>
                                          <p:spTgt spid="124">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2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1783B0"/>
                </a:solidFill>
              </a:rPr>
              <a:t>How to talk about: Financial Intangibles Tax</a:t>
            </a:r>
            <a:endParaRPr>
              <a:solidFill>
                <a:srgbClr val="1783B0"/>
              </a:solidFill>
            </a:endParaRPr>
          </a:p>
        </p:txBody>
      </p:sp>
      <p:sp>
        <p:nvSpPr>
          <p:cNvPr id="130" name="Google Shape;130;p2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23850" lvl="0" marL="457200" rtl="0" algn="l">
              <a:lnSpc>
                <a:spcPct val="105000"/>
              </a:lnSpc>
              <a:spcBef>
                <a:spcPts val="0"/>
              </a:spcBef>
              <a:spcAft>
                <a:spcPts val="0"/>
              </a:spcAft>
              <a:buClr>
                <a:schemeClr val="dk1"/>
              </a:buClr>
              <a:buSzPts val="1500"/>
              <a:buChar char="●"/>
            </a:pPr>
            <a:r>
              <a:rPr lang="en" sz="1500">
                <a:solidFill>
                  <a:schemeClr val="dk1"/>
                </a:solidFill>
                <a:highlight>
                  <a:srgbClr val="FFFFFF"/>
                </a:highlight>
              </a:rPr>
              <a:t>The ultra-wealthy put their money into Wall Street assets that accumulate value and are not taxed unless sold (even then, they are only taxed in limited ways). </a:t>
            </a:r>
            <a:r>
              <a:rPr b="1" lang="en" sz="1500">
                <a:solidFill>
                  <a:schemeClr val="dk1"/>
                </a:solidFill>
                <a:highlight>
                  <a:srgbClr val="FFFFFF"/>
                </a:highlight>
              </a:rPr>
              <a:t>The Financial Intangibles Tax is a modest tax on the ultra-wealthy to help fund public education, health care, and so much more. </a:t>
            </a:r>
            <a:endParaRPr b="1" sz="1500">
              <a:solidFill>
                <a:schemeClr val="dk1"/>
              </a:solidFill>
              <a:highlight>
                <a:srgbClr val="FFFFFF"/>
              </a:highlight>
            </a:endParaRPr>
          </a:p>
          <a:p>
            <a:pPr indent="-323850" lvl="0" marL="457200" rtl="0" algn="l">
              <a:lnSpc>
                <a:spcPct val="105000"/>
              </a:lnSpc>
              <a:spcBef>
                <a:spcPts val="1000"/>
              </a:spcBef>
              <a:spcAft>
                <a:spcPts val="0"/>
              </a:spcAft>
              <a:buClr>
                <a:schemeClr val="dk1"/>
              </a:buClr>
              <a:buSzPts val="1500"/>
              <a:buChar char="●"/>
            </a:pPr>
            <a:r>
              <a:rPr lang="en" sz="1500">
                <a:solidFill>
                  <a:schemeClr val="dk1"/>
                </a:solidFill>
              </a:rPr>
              <a:t>Right now, the wealthiest Washingtonians are not paying what they truly owe in taxes. </a:t>
            </a:r>
            <a:r>
              <a:rPr b="1" lang="en" sz="1500">
                <a:solidFill>
                  <a:schemeClr val="dk1"/>
                </a:solidFill>
              </a:rPr>
              <a:t>This bill taxes the top fraction of the ultra-wealthy — just 4,300 mega-millionaires and billionaires.</a:t>
            </a:r>
            <a:endParaRPr b="1" sz="1500">
              <a:solidFill>
                <a:schemeClr val="dk1"/>
              </a:solidFill>
              <a:highlight>
                <a:srgbClr val="FFFFFF"/>
              </a:highlight>
            </a:endParaRPr>
          </a:p>
          <a:p>
            <a:pPr indent="-323850" lvl="0" marL="457200" rtl="0" algn="l">
              <a:lnSpc>
                <a:spcPct val="105000"/>
              </a:lnSpc>
              <a:spcBef>
                <a:spcPts val="1000"/>
              </a:spcBef>
              <a:spcAft>
                <a:spcPts val="1000"/>
              </a:spcAft>
              <a:buClr>
                <a:srgbClr val="333333"/>
              </a:buClr>
              <a:buSzPts val="1500"/>
              <a:buChar char="●"/>
            </a:pPr>
            <a:r>
              <a:rPr lang="en" sz="1500">
                <a:solidFill>
                  <a:schemeClr val="dk1"/>
                </a:solidFill>
              </a:rPr>
              <a:t>Washington voters overwhelmingly upheld the capital gains tax on the ultra-wealthy in November’s election,</a:t>
            </a:r>
            <a:r>
              <a:rPr b="1" lang="en" sz="1500">
                <a:solidFill>
                  <a:schemeClr val="dk1"/>
                </a:solidFill>
              </a:rPr>
              <a:t> </a:t>
            </a:r>
            <a:r>
              <a:rPr lang="en" sz="1500">
                <a:solidFill>
                  <a:schemeClr val="dk1"/>
                </a:solidFill>
              </a:rPr>
              <a:t>and a</a:t>
            </a:r>
            <a:r>
              <a:rPr lang="en" sz="1500">
                <a:solidFill>
                  <a:srgbClr val="333333"/>
                </a:solidFill>
              </a:rPr>
              <a:t> </a:t>
            </a:r>
            <a:r>
              <a:rPr lang="en" sz="1500" u="sng">
                <a:solidFill>
                  <a:srgbClr val="1155CC"/>
                </a:solidFill>
                <a:hlinkClick r:id="rId3">
                  <a:extLst>
                    <a:ext uri="{A12FA001-AC4F-418D-AE19-62706E023703}">
                      <ahyp:hlinkClr val="tx"/>
                    </a:ext>
                  </a:extLst>
                </a:hlinkClick>
              </a:rPr>
              <a:t>recent survey showed that 66% of respondents supported a tax</a:t>
            </a:r>
            <a:r>
              <a:rPr lang="en" sz="1500">
                <a:solidFill>
                  <a:schemeClr val="dk1"/>
                </a:solidFill>
              </a:rPr>
              <a:t> on Washington residents with extreme wealth.</a:t>
            </a:r>
            <a:r>
              <a:rPr lang="en" sz="1500">
                <a:solidFill>
                  <a:schemeClr val="dk1"/>
                </a:solidFill>
              </a:rPr>
              <a:t> </a:t>
            </a:r>
            <a:r>
              <a:rPr b="1" lang="en" sz="1500">
                <a:solidFill>
                  <a:schemeClr val="dk1"/>
                </a:solidFill>
              </a:rPr>
              <a:t>This is a popular and pragmatic approach to ensuring public good is fully funded.</a:t>
            </a:r>
            <a:endParaRPr b="1" sz="15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0">
                                            <p:txEl>
                                              <p:pRg end="0" st="0"/>
                                            </p:txEl>
                                          </p:spTgt>
                                        </p:tgtEl>
                                        <p:attrNameLst>
                                          <p:attrName>style.visibility</p:attrName>
                                        </p:attrNameLst>
                                      </p:cBhvr>
                                      <p:to>
                                        <p:strVal val="visible"/>
                                      </p:to>
                                    </p:set>
                                    <p:animEffect filter="fade" transition="in">
                                      <p:cBhvr>
                                        <p:cTn dur="1000"/>
                                        <p:tgtEl>
                                          <p:spTgt spid="130">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0">
                                            <p:txEl>
                                              <p:pRg end="1" st="1"/>
                                            </p:txEl>
                                          </p:spTgt>
                                        </p:tgtEl>
                                        <p:attrNameLst>
                                          <p:attrName>style.visibility</p:attrName>
                                        </p:attrNameLst>
                                      </p:cBhvr>
                                      <p:to>
                                        <p:strVal val="visible"/>
                                      </p:to>
                                    </p:set>
                                    <p:animEffect filter="fade" transition="in">
                                      <p:cBhvr>
                                        <p:cTn dur="1000"/>
                                        <p:tgtEl>
                                          <p:spTgt spid="130">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0">
                                            <p:txEl>
                                              <p:pRg end="2" st="2"/>
                                            </p:txEl>
                                          </p:spTgt>
                                        </p:tgtEl>
                                        <p:attrNameLst>
                                          <p:attrName>style.visibility</p:attrName>
                                        </p:attrNameLst>
                                      </p:cBhvr>
                                      <p:to>
                                        <p:strVal val="visible"/>
                                      </p:to>
                                    </p:set>
                                    <p:animEffect filter="fade" transition="in">
                                      <p:cBhvr>
                                        <p:cTn dur="1000"/>
                                        <p:tgtEl>
                                          <p:spTgt spid="130">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1783B0"/>
                </a:solidFill>
              </a:rPr>
              <a:t>How to talk about: Financial Intangibles Tax cont.</a:t>
            </a:r>
            <a:endParaRPr>
              <a:solidFill>
                <a:srgbClr val="1783B0"/>
              </a:solidFill>
            </a:endParaRPr>
          </a:p>
        </p:txBody>
      </p:sp>
      <p:sp>
        <p:nvSpPr>
          <p:cNvPr id="136" name="Google Shape;136;p2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23850" lvl="0" marL="457200" rtl="0" algn="l">
              <a:lnSpc>
                <a:spcPct val="105000"/>
              </a:lnSpc>
              <a:spcBef>
                <a:spcPts val="0"/>
              </a:spcBef>
              <a:spcAft>
                <a:spcPts val="0"/>
              </a:spcAft>
              <a:buClr>
                <a:schemeClr val="dk1"/>
              </a:buClr>
              <a:buSzPts val="1500"/>
              <a:buChar char="●"/>
            </a:pPr>
            <a:r>
              <a:rPr lang="en" sz="1500">
                <a:solidFill>
                  <a:schemeClr val="dk1"/>
                </a:solidFill>
              </a:rPr>
              <a:t>Inoculating against, “They will just move.” </a:t>
            </a:r>
            <a:endParaRPr sz="1500">
              <a:solidFill>
                <a:schemeClr val="dk1"/>
              </a:solidFill>
            </a:endParaRPr>
          </a:p>
          <a:p>
            <a:pPr indent="-323850" lvl="1" marL="914400" rtl="0" algn="l">
              <a:lnSpc>
                <a:spcPct val="105000"/>
              </a:lnSpc>
              <a:spcBef>
                <a:spcPts val="1000"/>
              </a:spcBef>
              <a:spcAft>
                <a:spcPts val="0"/>
              </a:spcAft>
              <a:buClr>
                <a:schemeClr val="dk1"/>
              </a:buClr>
              <a:buSzPts val="1500"/>
              <a:buChar char="○"/>
            </a:pPr>
            <a:r>
              <a:rPr lang="en" sz="1500">
                <a:solidFill>
                  <a:schemeClr val="dk1"/>
                </a:solidFill>
              </a:rPr>
              <a:t>Over the last decade, the number of people with greater than $50 million in wealth grew by over 250% in Washington state. During that time, the state passed the capital gains tax. </a:t>
            </a:r>
            <a:r>
              <a:rPr b="1" lang="en" sz="1500">
                <a:solidFill>
                  <a:schemeClr val="dk1"/>
                </a:solidFill>
              </a:rPr>
              <a:t>Reforming our tax code does not cause capital flight — in fact, our state economy is both attracting and growing millionaires.</a:t>
            </a:r>
            <a:r>
              <a:rPr lang="en" sz="1500">
                <a:solidFill>
                  <a:schemeClr val="dk1"/>
                </a:solidFill>
              </a:rPr>
              <a:t> </a:t>
            </a:r>
            <a:endParaRPr sz="1500">
              <a:solidFill>
                <a:schemeClr val="dk1"/>
              </a:solidFill>
            </a:endParaRPr>
          </a:p>
          <a:p>
            <a:pPr indent="-323850" lvl="1" marL="914400" rtl="0" algn="l">
              <a:lnSpc>
                <a:spcPct val="105000"/>
              </a:lnSpc>
              <a:spcBef>
                <a:spcPts val="1000"/>
              </a:spcBef>
              <a:spcAft>
                <a:spcPts val="0"/>
              </a:spcAft>
              <a:buClr>
                <a:schemeClr val="dk1"/>
              </a:buClr>
              <a:buSzPts val="1500"/>
              <a:buChar char="○"/>
            </a:pPr>
            <a:r>
              <a:rPr lang="en" sz="1500">
                <a:solidFill>
                  <a:schemeClr val="dk1"/>
                </a:solidFill>
              </a:rPr>
              <a:t>An economic study, commissioned by the 2021 bipartisan tax structure workgroup, showed that </a:t>
            </a:r>
            <a:r>
              <a:rPr b="1" lang="en" sz="1500">
                <a:solidFill>
                  <a:schemeClr val="dk1"/>
                </a:solidFill>
              </a:rPr>
              <a:t>things that make life good — like high quality public schools, parks, safe roads, and clean air and water, as well as proximity to world class universities and colleges — attract, retain, and grow businesses.</a:t>
            </a:r>
            <a:r>
              <a:rPr lang="en" sz="1500">
                <a:solidFill>
                  <a:schemeClr val="dk1"/>
                </a:solidFill>
              </a:rPr>
              <a:t> </a:t>
            </a:r>
            <a:endParaRPr sz="1500">
              <a:solidFill>
                <a:schemeClr val="dk1"/>
              </a:solidFill>
            </a:endParaRPr>
          </a:p>
          <a:p>
            <a:pPr indent="-323850" lvl="0" marL="457200" rtl="0" algn="l">
              <a:lnSpc>
                <a:spcPct val="105000"/>
              </a:lnSpc>
              <a:spcBef>
                <a:spcPts val="1000"/>
              </a:spcBef>
              <a:spcAft>
                <a:spcPts val="0"/>
              </a:spcAft>
              <a:buClr>
                <a:schemeClr val="dk1"/>
              </a:buClr>
              <a:buSzPts val="1500"/>
              <a:buChar char="●"/>
            </a:pPr>
            <a:r>
              <a:rPr lang="en" sz="1500">
                <a:solidFill>
                  <a:schemeClr val="dk1"/>
                </a:solidFill>
              </a:rPr>
              <a:t>Inoculating against, “It’s impractical.” </a:t>
            </a:r>
            <a:endParaRPr sz="1500">
              <a:solidFill>
                <a:schemeClr val="dk1"/>
              </a:solidFill>
            </a:endParaRPr>
          </a:p>
          <a:p>
            <a:pPr indent="-323850" lvl="1" marL="914400" rtl="0" algn="l">
              <a:lnSpc>
                <a:spcPct val="105000"/>
              </a:lnSpc>
              <a:spcBef>
                <a:spcPts val="1000"/>
              </a:spcBef>
              <a:spcAft>
                <a:spcPts val="1000"/>
              </a:spcAft>
              <a:buClr>
                <a:schemeClr val="dk1"/>
              </a:buClr>
              <a:buSzPts val="1500"/>
              <a:buChar char="○"/>
            </a:pPr>
            <a:r>
              <a:rPr lang="en" sz="1500">
                <a:solidFill>
                  <a:schemeClr val="dk1"/>
                </a:solidFill>
              </a:rPr>
              <a:t>The Department of Revenue’s in-depth study of the policy </a:t>
            </a:r>
            <a:r>
              <a:rPr b="1" lang="en" sz="1500" u="sng">
                <a:solidFill>
                  <a:schemeClr val="hlink"/>
                </a:solidFill>
                <a:hlinkClick r:id="rId3"/>
              </a:rPr>
              <a:t>reports that a tax on financial property can be reasonably and effectively implemented in Washington state.</a:t>
            </a:r>
            <a:endParaRPr b="1" sz="1500">
              <a:solidFill>
                <a:srgbClr val="D4EEF9"/>
              </a:solidFill>
              <a:highlight>
                <a:srgbClr val="1783B0"/>
              </a:highlight>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6">
                                            <p:txEl>
                                              <p:pRg end="0" st="0"/>
                                            </p:txEl>
                                          </p:spTgt>
                                        </p:tgtEl>
                                        <p:attrNameLst>
                                          <p:attrName>style.visibility</p:attrName>
                                        </p:attrNameLst>
                                      </p:cBhvr>
                                      <p:to>
                                        <p:strVal val="visible"/>
                                      </p:to>
                                    </p:set>
                                    <p:animEffect filter="fade" transition="in">
                                      <p:cBhvr>
                                        <p:cTn dur="1000"/>
                                        <p:tgtEl>
                                          <p:spTgt spid="13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6">
                                            <p:txEl>
                                              <p:pRg end="1" st="1"/>
                                            </p:txEl>
                                          </p:spTgt>
                                        </p:tgtEl>
                                        <p:attrNameLst>
                                          <p:attrName>style.visibility</p:attrName>
                                        </p:attrNameLst>
                                      </p:cBhvr>
                                      <p:to>
                                        <p:strVal val="visible"/>
                                      </p:to>
                                    </p:set>
                                    <p:animEffect filter="fade" transition="in">
                                      <p:cBhvr>
                                        <p:cTn dur="1000"/>
                                        <p:tgtEl>
                                          <p:spTgt spid="13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6">
                                            <p:txEl>
                                              <p:pRg end="2" st="2"/>
                                            </p:txEl>
                                          </p:spTgt>
                                        </p:tgtEl>
                                        <p:attrNameLst>
                                          <p:attrName>style.visibility</p:attrName>
                                        </p:attrNameLst>
                                      </p:cBhvr>
                                      <p:to>
                                        <p:strVal val="visible"/>
                                      </p:to>
                                    </p:set>
                                    <p:animEffect filter="fade" transition="in">
                                      <p:cBhvr>
                                        <p:cTn dur="1000"/>
                                        <p:tgtEl>
                                          <p:spTgt spid="13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6">
                                            <p:txEl>
                                              <p:pRg end="3" st="3"/>
                                            </p:txEl>
                                          </p:spTgt>
                                        </p:tgtEl>
                                        <p:attrNameLst>
                                          <p:attrName>style.visibility</p:attrName>
                                        </p:attrNameLst>
                                      </p:cBhvr>
                                      <p:to>
                                        <p:strVal val="visible"/>
                                      </p:to>
                                    </p:set>
                                    <p:animEffect filter="fade" transition="in">
                                      <p:cBhvr>
                                        <p:cTn dur="1000"/>
                                        <p:tgtEl>
                                          <p:spTgt spid="136">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6">
                                            <p:txEl>
                                              <p:pRg end="4" st="4"/>
                                            </p:txEl>
                                          </p:spTgt>
                                        </p:tgtEl>
                                        <p:attrNameLst>
                                          <p:attrName>style.visibility</p:attrName>
                                        </p:attrNameLst>
                                      </p:cBhvr>
                                      <p:to>
                                        <p:strVal val="visible"/>
                                      </p:to>
                                    </p:set>
                                    <p:animEffect filter="fade" transition="in">
                                      <p:cBhvr>
                                        <p:cTn dur="1000"/>
                                        <p:tgtEl>
                                          <p:spTgt spid="136">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1783B0"/>
                </a:solidFill>
              </a:rPr>
              <a:t>How to talk about: High-Earner Payroll Tax on Employers</a:t>
            </a:r>
            <a:endParaRPr>
              <a:solidFill>
                <a:srgbClr val="1783B0"/>
              </a:solidFill>
            </a:endParaRPr>
          </a:p>
        </p:txBody>
      </p:sp>
      <p:sp>
        <p:nvSpPr>
          <p:cNvPr id="142" name="Google Shape;142;p2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17500" lvl="0" marL="457200" rtl="0" algn="l">
              <a:spcBef>
                <a:spcPts val="0"/>
              </a:spcBef>
              <a:spcAft>
                <a:spcPts val="0"/>
              </a:spcAft>
              <a:buClr>
                <a:schemeClr val="dk1"/>
              </a:buClr>
              <a:buSzPts val="1400"/>
              <a:buFont typeface="Arial"/>
              <a:buChar char="●"/>
            </a:pPr>
            <a:r>
              <a:rPr lang="en" sz="1400">
                <a:solidFill>
                  <a:schemeClr val="dk1"/>
                </a:solidFill>
                <a:latin typeface="Arial"/>
                <a:ea typeface="Arial"/>
                <a:cs typeface="Arial"/>
                <a:sym typeface="Arial"/>
              </a:rPr>
              <a:t>When corporations and businesses do well, the people in their communities should also do well. After all, the success of our businesses is thanks to the public transit systems and roads that allow employees to get to work, the schools and colleges that educate their workers, and the many other public services that create great places for businesses to locate, like parks, community centers, and emergency services.</a:t>
            </a:r>
            <a:endParaRPr sz="1400">
              <a:solidFill>
                <a:schemeClr val="dk1"/>
              </a:solidFill>
              <a:latin typeface="Arial"/>
              <a:ea typeface="Arial"/>
              <a:cs typeface="Arial"/>
              <a:sym typeface="Arial"/>
            </a:endParaRPr>
          </a:p>
          <a:p>
            <a:pPr indent="-317500" lvl="0" marL="457200" rtl="0" algn="l">
              <a:spcBef>
                <a:spcPts val="1000"/>
              </a:spcBef>
              <a:spcAft>
                <a:spcPts val="0"/>
              </a:spcAft>
              <a:buClr>
                <a:schemeClr val="dk1"/>
              </a:buClr>
              <a:buSzPts val="1400"/>
              <a:buFont typeface="Roboto"/>
              <a:buChar char="●"/>
            </a:pPr>
            <a:r>
              <a:rPr b="1" lang="en" sz="1400">
                <a:solidFill>
                  <a:schemeClr val="dk1"/>
                </a:solidFill>
                <a:latin typeface="Arial"/>
                <a:ea typeface="Arial"/>
                <a:cs typeface="Arial"/>
                <a:sym typeface="Arial"/>
              </a:rPr>
              <a:t>The modest tax, paid only on the employer’s side, will result in roughly $2 billion </a:t>
            </a:r>
            <a:r>
              <a:rPr b="1" lang="en" sz="1400">
                <a:solidFill>
                  <a:schemeClr val="dk1"/>
                </a:solidFill>
                <a:latin typeface="Arial"/>
                <a:ea typeface="Arial"/>
                <a:cs typeface="Arial"/>
                <a:sym typeface="Arial"/>
              </a:rPr>
              <a:t>per year</a:t>
            </a:r>
            <a:r>
              <a:rPr b="1" lang="en" sz="1400">
                <a:solidFill>
                  <a:schemeClr val="dk1"/>
                </a:solidFill>
                <a:latin typeface="Arial"/>
                <a:ea typeface="Arial"/>
                <a:cs typeface="Arial"/>
                <a:sym typeface="Arial"/>
              </a:rPr>
              <a:t> to provide a much-needed boost to schools that will support Washington’s kids and families.</a:t>
            </a:r>
            <a:endParaRPr b="1" sz="1400">
              <a:solidFill>
                <a:schemeClr val="dk1"/>
              </a:solidFill>
              <a:latin typeface="Arial"/>
              <a:ea typeface="Arial"/>
              <a:cs typeface="Arial"/>
              <a:sym typeface="Arial"/>
            </a:endParaRPr>
          </a:p>
          <a:p>
            <a:pPr indent="-317500" lvl="0" marL="457200" rtl="0" algn="l">
              <a:spcBef>
                <a:spcPts val="1000"/>
              </a:spcBef>
              <a:spcAft>
                <a:spcPts val="0"/>
              </a:spcAft>
              <a:buClr>
                <a:schemeClr val="dk1"/>
              </a:buClr>
              <a:buSzPts val="1400"/>
              <a:buFont typeface="Roboto"/>
              <a:buChar char="●"/>
            </a:pPr>
            <a:r>
              <a:rPr lang="en" sz="1400">
                <a:solidFill>
                  <a:schemeClr val="dk1"/>
                </a:solidFill>
                <a:latin typeface="Arial"/>
                <a:ea typeface="Arial"/>
                <a:cs typeface="Arial"/>
                <a:sym typeface="Arial"/>
              </a:rPr>
              <a:t>Washington is home to some of the most profitable businesses and corporations in the nation and world, yet they receive huge tax breaks that mean they aren’t giving back to the communities that have made them so profitable. This tax ensures our state’s largest businesses are doing their part.</a:t>
            </a:r>
            <a:endParaRPr sz="1400">
              <a:solidFill>
                <a:schemeClr val="dk1"/>
              </a:solidFill>
              <a:latin typeface="Arial"/>
              <a:ea typeface="Arial"/>
              <a:cs typeface="Arial"/>
              <a:sym typeface="Arial"/>
            </a:endParaRPr>
          </a:p>
          <a:p>
            <a:pPr indent="0" lvl="0" marL="0" rtl="0" algn="l">
              <a:spcBef>
                <a:spcPts val="1000"/>
              </a:spcBef>
              <a:spcAft>
                <a:spcPts val="1200"/>
              </a:spcAft>
              <a:buNone/>
            </a:pPr>
            <a:r>
              <a:t/>
            </a:r>
            <a:endParaRPr sz="1900"/>
          </a:p>
        </p:txBody>
      </p:sp>
      <p:grpSp>
        <p:nvGrpSpPr>
          <p:cNvPr id="143" name="Google Shape;143;p27"/>
          <p:cNvGrpSpPr/>
          <p:nvPr/>
        </p:nvGrpSpPr>
        <p:grpSpPr>
          <a:xfrm>
            <a:off x="541550" y="4099250"/>
            <a:ext cx="8166900" cy="721200"/>
            <a:chOff x="541550" y="4099250"/>
            <a:chExt cx="8166900" cy="721200"/>
          </a:xfrm>
        </p:grpSpPr>
        <p:sp>
          <p:nvSpPr>
            <p:cNvPr id="144" name="Google Shape;144;p27"/>
            <p:cNvSpPr/>
            <p:nvPr/>
          </p:nvSpPr>
          <p:spPr>
            <a:xfrm>
              <a:off x="541550" y="4099250"/>
              <a:ext cx="8166900" cy="721200"/>
            </a:xfrm>
            <a:prstGeom prst="rect">
              <a:avLst/>
            </a:prstGeom>
            <a:solidFill>
              <a:srgbClr val="1783B0"/>
            </a:solidFill>
            <a:ln cap="flat" cmpd="sng" w="9525">
              <a:solidFill>
                <a:srgbClr val="1783B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Proxima Nova"/>
                <a:ea typeface="Proxima Nova"/>
                <a:cs typeface="Proxima Nova"/>
                <a:sym typeface="Proxima Nova"/>
              </a:endParaRPr>
            </a:p>
          </p:txBody>
        </p:sp>
        <p:sp>
          <p:nvSpPr>
            <p:cNvPr id="145" name="Google Shape;145;p27"/>
            <p:cNvSpPr txBox="1"/>
            <p:nvPr/>
          </p:nvSpPr>
          <p:spPr>
            <a:xfrm>
              <a:off x="632600" y="4119350"/>
              <a:ext cx="7984800" cy="681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en" sz="1500">
                  <a:solidFill>
                    <a:srgbClr val="F2F2F2"/>
                  </a:solidFill>
                </a:rPr>
                <a:t>T</a:t>
              </a:r>
              <a:r>
                <a:rPr b="1" lang="en" sz="1500">
                  <a:solidFill>
                    <a:srgbClr val="F2F2F2"/>
                  </a:solidFill>
                </a:rPr>
                <a:t>his tax is only paid on the employer side, meaning that workers in the highest-income brackets won’t personally pay this tax. </a:t>
              </a:r>
              <a:endParaRPr b="1" sz="1500">
                <a:solidFill>
                  <a:srgbClr val="F2F2F2"/>
                </a:solidFill>
                <a:latin typeface="Proxima Nova"/>
                <a:ea typeface="Proxima Nova"/>
                <a:cs typeface="Proxima Nova"/>
                <a:sym typeface="Proxima Nova"/>
              </a:endParaRPr>
            </a:p>
          </p:txBody>
        </p:sp>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2">
                                            <p:txEl>
                                              <p:pRg end="0" st="0"/>
                                            </p:txEl>
                                          </p:spTgt>
                                        </p:tgtEl>
                                        <p:attrNameLst>
                                          <p:attrName>style.visibility</p:attrName>
                                        </p:attrNameLst>
                                      </p:cBhvr>
                                      <p:to>
                                        <p:strVal val="visible"/>
                                      </p:to>
                                    </p:set>
                                    <p:animEffect filter="fade" transition="in">
                                      <p:cBhvr>
                                        <p:cTn dur="1000"/>
                                        <p:tgtEl>
                                          <p:spTgt spid="14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2">
                                            <p:txEl>
                                              <p:pRg end="1" st="1"/>
                                            </p:txEl>
                                          </p:spTgt>
                                        </p:tgtEl>
                                        <p:attrNameLst>
                                          <p:attrName>style.visibility</p:attrName>
                                        </p:attrNameLst>
                                      </p:cBhvr>
                                      <p:to>
                                        <p:strVal val="visible"/>
                                      </p:to>
                                    </p:set>
                                    <p:animEffect filter="fade" transition="in">
                                      <p:cBhvr>
                                        <p:cTn dur="1000"/>
                                        <p:tgtEl>
                                          <p:spTgt spid="142">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2">
                                            <p:txEl>
                                              <p:pRg end="2" st="2"/>
                                            </p:txEl>
                                          </p:spTgt>
                                        </p:tgtEl>
                                        <p:attrNameLst>
                                          <p:attrName>style.visibility</p:attrName>
                                        </p:attrNameLst>
                                      </p:cBhvr>
                                      <p:to>
                                        <p:strVal val="visible"/>
                                      </p:to>
                                    </p:set>
                                    <p:animEffect filter="fade" transition="in">
                                      <p:cBhvr>
                                        <p:cTn dur="1000"/>
                                        <p:tgtEl>
                                          <p:spTgt spid="142">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2">
                                            <p:txEl>
                                              <p:pRg end="3" st="3"/>
                                            </p:txEl>
                                          </p:spTgt>
                                        </p:tgtEl>
                                        <p:attrNameLst>
                                          <p:attrName>style.visibility</p:attrName>
                                        </p:attrNameLst>
                                      </p:cBhvr>
                                      <p:to>
                                        <p:strVal val="visible"/>
                                      </p:to>
                                    </p:set>
                                    <p:animEffect filter="fade" transition="in">
                                      <p:cBhvr>
                                        <p:cTn dur="1000"/>
                                        <p:tgtEl>
                                          <p:spTgt spid="142">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3"/>
                                        </p:tgtEl>
                                        <p:attrNameLst>
                                          <p:attrName>style.visibility</p:attrName>
                                        </p:attrNameLst>
                                      </p:cBhvr>
                                      <p:to>
                                        <p:strVal val="visible"/>
                                      </p:to>
                                    </p:set>
                                    <p:animEffect filter="fade" transition="in">
                                      <p:cBhvr>
                                        <p:cTn dur="1000"/>
                                        <p:tgtEl>
                                          <p:spTgt spid="14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1783B0"/>
                </a:solidFill>
              </a:rPr>
              <a:t>How to talk about: Property Tax Lid Lift</a:t>
            </a:r>
            <a:endParaRPr>
              <a:solidFill>
                <a:srgbClr val="1783B0"/>
              </a:solidFill>
            </a:endParaRPr>
          </a:p>
        </p:txBody>
      </p:sp>
      <p:sp>
        <p:nvSpPr>
          <p:cNvPr id="151" name="Google Shape;151;p2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23850" lvl="0" marL="457200" rtl="0" algn="l">
              <a:spcBef>
                <a:spcPts val="1400"/>
              </a:spcBef>
              <a:spcAft>
                <a:spcPts val="0"/>
              </a:spcAft>
              <a:buClr>
                <a:schemeClr val="dk1"/>
              </a:buClr>
              <a:buSzPts val="1500"/>
              <a:buFont typeface="Arial"/>
              <a:buChar char="●"/>
            </a:pPr>
            <a:r>
              <a:rPr b="1" lang="en" sz="1500">
                <a:solidFill>
                  <a:schemeClr val="dk1"/>
                </a:solidFill>
              </a:rPr>
              <a:t>To invest in the high-quality schools that WA kids deserve, lawmakers must remove the arbitrary 1% </a:t>
            </a:r>
            <a:r>
              <a:rPr b="1" lang="en" sz="1500">
                <a:solidFill>
                  <a:schemeClr val="dk1"/>
                </a:solidFill>
              </a:rPr>
              <a:t>property</a:t>
            </a:r>
            <a:r>
              <a:rPr b="1" lang="en" sz="1500">
                <a:solidFill>
                  <a:schemeClr val="dk1"/>
                </a:solidFill>
              </a:rPr>
              <a:t> tax lid that restricts the amount of tax revenue that can be collected.</a:t>
            </a:r>
            <a:r>
              <a:rPr lang="en" sz="1500">
                <a:solidFill>
                  <a:schemeClr val="dk1"/>
                </a:solidFill>
              </a:rPr>
              <a:t> The lid is far below inflation and property value increases, which means high-income property owners get a special deal.</a:t>
            </a:r>
            <a:endParaRPr sz="1500">
              <a:solidFill>
                <a:schemeClr val="dk1"/>
              </a:solidFill>
            </a:endParaRPr>
          </a:p>
          <a:p>
            <a:pPr indent="-323850" lvl="0" marL="457200" rtl="0" algn="l">
              <a:spcBef>
                <a:spcPts val="1000"/>
              </a:spcBef>
              <a:spcAft>
                <a:spcPts val="0"/>
              </a:spcAft>
              <a:buClr>
                <a:schemeClr val="dk1"/>
              </a:buClr>
              <a:buSzPts val="1500"/>
              <a:buFont typeface="Arial"/>
              <a:buChar char="●"/>
            </a:pPr>
            <a:r>
              <a:rPr lang="en" sz="1500">
                <a:solidFill>
                  <a:schemeClr val="dk1"/>
                </a:solidFill>
              </a:rPr>
              <a:t>Property tax funding has been eroding since 2001, when a harmful Tim Eyman-backed initiative went into effect. </a:t>
            </a:r>
            <a:r>
              <a:rPr lang="en" sz="1500">
                <a:solidFill>
                  <a:srgbClr val="202124"/>
                </a:solidFill>
                <a:highlight>
                  <a:srgbClr val="FFFFFF"/>
                </a:highlight>
              </a:rPr>
              <a:t>While our statewide population has grown, </a:t>
            </a:r>
            <a:r>
              <a:rPr b="1" lang="en" sz="1500">
                <a:solidFill>
                  <a:srgbClr val="202124"/>
                </a:solidFill>
                <a:highlight>
                  <a:srgbClr val="FFFFFF"/>
                </a:highlight>
              </a:rPr>
              <a:t>the tax lid has prevented our state, counties, and cities from collecting enough revenue </a:t>
            </a:r>
            <a:r>
              <a:rPr b="1" lang="en" sz="1500">
                <a:solidFill>
                  <a:schemeClr val="dk1"/>
                </a:solidFill>
              </a:rPr>
              <a:t>to fund schools, public health, and other important services</a:t>
            </a:r>
            <a:r>
              <a:rPr b="1" lang="en" sz="1500">
                <a:solidFill>
                  <a:srgbClr val="202124"/>
                </a:solidFill>
                <a:highlight>
                  <a:srgbClr val="FFFFFF"/>
                </a:highlight>
              </a:rPr>
              <a:t>. </a:t>
            </a:r>
            <a:endParaRPr b="1" sz="1500">
              <a:solidFill>
                <a:schemeClr val="dk1"/>
              </a:solidFill>
            </a:endParaRPr>
          </a:p>
          <a:p>
            <a:pPr indent="-323850" lvl="0" marL="457200" rtl="0" algn="l">
              <a:spcBef>
                <a:spcPts val="1400"/>
              </a:spcBef>
              <a:spcAft>
                <a:spcPts val="1000"/>
              </a:spcAft>
              <a:buClr>
                <a:schemeClr val="dk1"/>
              </a:buClr>
              <a:buSzPts val="1500"/>
              <a:buFont typeface="Arial"/>
              <a:buChar char="●"/>
            </a:pPr>
            <a:r>
              <a:rPr b="1" lang="en" sz="1500">
                <a:solidFill>
                  <a:schemeClr val="dk1"/>
                </a:solidFill>
              </a:rPr>
              <a:t>Any proposal to remove this cap must include a safeguard tax credit for low-income homeowners as well as renters</a:t>
            </a:r>
            <a:r>
              <a:rPr lang="en" sz="1500">
                <a:solidFill>
                  <a:schemeClr val="dk1"/>
                </a:solidFill>
              </a:rPr>
              <a:t> who are at risk of higher rents passed down by their landlords. </a:t>
            </a:r>
            <a:endParaRPr b="1" sz="15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1">
                                            <p:txEl>
                                              <p:pRg end="0" st="0"/>
                                            </p:txEl>
                                          </p:spTgt>
                                        </p:tgtEl>
                                        <p:attrNameLst>
                                          <p:attrName>style.visibility</p:attrName>
                                        </p:attrNameLst>
                                      </p:cBhvr>
                                      <p:to>
                                        <p:strVal val="visible"/>
                                      </p:to>
                                    </p:set>
                                    <p:animEffect filter="fade" transition="in">
                                      <p:cBhvr>
                                        <p:cTn dur="1000"/>
                                        <p:tgtEl>
                                          <p:spTgt spid="15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1">
                                            <p:txEl>
                                              <p:pRg end="1" st="1"/>
                                            </p:txEl>
                                          </p:spTgt>
                                        </p:tgtEl>
                                        <p:attrNameLst>
                                          <p:attrName>style.visibility</p:attrName>
                                        </p:attrNameLst>
                                      </p:cBhvr>
                                      <p:to>
                                        <p:strVal val="visible"/>
                                      </p:to>
                                    </p:set>
                                    <p:animEffect filter="fade" transition="in">
                                      <p:cBhvr>
                                        <p:cTn dur="1000"/>
                                        <p:tgtEl>
                                          <p:spTgt spid="151">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1">
                                            <p:txEl>
                                              <p:pRg end="2" st="2"/>
                                            </p:txEl>
                                          </p:spTgt>
                                        </p:tgtEl>
                                        <p:attrNameLst>
                                          <p:attrName>style.visibility</p:attrName>
                                        </p:attrNameLst>
                                      </p:cBhvr>
                                      <p:to>
                                        <p:strVal val="visible"/>
                                      </p:to>
                                    </p:set>
                                    <p:animEffect filter="fade" transition="in">
                                      <p:cBhvr>
                                        <p:cTn dur="1000"/>
                                        <p:tgtEl>
                                          <p:spTgt spid="151">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2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1783B0"/>
                </a:solidFill>
              </a:rPr>
              <a:t>Talking points to come:</a:t>
            </a:r>
            <a:endParaRPr>
              <a:solidFill>
                <a:srgbClr val="1783B0"/>
              </a:solidFill>
            </a:endParaRPr>
          </a:p>
          <a:p>
            <a:pPr indent="0" lvl="0" marL="0" rtl="0" algn="l">
              <a:spcBef>
                <a:spcPts val="0"/>
              </a:spcBef>
              <a:spcAft>
                <a:spcPts val="0"/>
              </a:spcAft>
              <a:buNone/>
            </a:pPr>
            <a:r>
              <a:t/>
            </a:r>
            <a:endParaRPr/>
          </a:p>
        </p:txBody>
      </p:sp>
      <p:sp>
        <p:nvSpPr>
          <p:cNvPr id="157" name="Google Shape;157;p29"/>
          <p:cNvSpPr txBox="1"/>
          <p:nvPr>
            <p:ph idx="1" type="body"/>
          </p:nvPr>
        </p:nvSpPr>
        <p:spPr>
          <a:xfrm>
            <a:off x="311700" y="1400175"/>
            <a:ext cx="8520600" cy="3416400"/>
          </a:xfrm>
          <a:prstGeom prst="rect">
            <a:avLst/>
          </a:prstGeom>
        </p:spPr>
        <p:txBody>
          <a:bodyPr anchorCtr="0" anchor="t" bIns="91425" lIns="91425" spcFirstLastPara="1" rIns="91425" wrap="square" tIns="91425">
            <a:normAutofit/>
          </a:bodyPr>
          <a:lstStyle/>
          <a:p>
            <a:pPr indent="-368300" lvl="0" marL="457200" rtl="0" algn="l">
              <a:lnSpc>
                <a:spcPct val="100000"/>
              </a:lnSpc>
              <a:spcBef>
                <a:spcPts val="0"/>
              </a:spcBef>
              <a:spcAft>
                <a:spcPts val="0"/>
              </a:spcAft>
              <a:buClr>
                <a:schemeClr val="dk1"/>
              </a:buClr>
              <a:buSzPts val="2200"/>
              <a:buFont typeface="Arial"/>
              <a:buChar char="●"/>
            </a:pPr>
            <a:r>
              <a:rPr lang="en" sz="2100">
                <a:solidFill>
                  <a:srgbClr val="000000"/>
                </a:solidFill>
              </a:rPr>
              <a:t>Repealing obsolete tax preferences &amp; loopholes </a:t>
            </a:r>
            <a:endParaRPr sz="2100">
              <a:solidFill>
                <a:srgbClr val="000000"/>
              </a:solidFill>
            </a:endParaRPr>
          </a:p>
          <a:p>
            <a:pPr indent="-368300" lvl="0" marL="457200" rtl="0" algn="l">
              <a:lnSpc>
                <a:spcPct val="100000"/>
              </a:lnSpc>
              <a:spcBef>
                <a:spcPts val="0"/>
              </a:spcBef>
              <a:spcAft>
                <a:spcPts val="0"/>
              </a:spcAft>
              <a:buClr>
                <a:schemeClr val="dk1"/>
              </a:buClr>
              <a:buSzPts val="2200"/>
              <a:buFont typeface="Arial"/>
              <a:buChar char="●"/>
            </a:pPr>
            <a:r>
              <a:rPr lang="en" sz="2100">
                <a:solidFill>
                  <a:srgbClr val="000000"/>
                </a:solidFill>
              </a:rPr>
              <a:t>Sales tax reduction (0.5%)</a:t>
            </a:r>
            <a:endParaRPr sz="2100">
              <a:solidFill>
                <a:srgbClr val="000000"/>
              </a:solidFill>
            </a:endParaRPr>
          </a:p>
          <a:p>
            <a:pPr indent="-361950" lvl="0" marL="457200" rtl="0" algn="l">
              <a:lnSpc>
                <a:spcPct val="100000"/>
              </a:lnSpc>
              <a:spcBef>
                <a:spcPts val="0"/>
              </a:spcBef>
              <a:spcAft>
                <a:spcPts val="0"/>
              </a:spcAft>
              <a:buClr>
                <a:srgbClr val="000000"/>
              </a:buClr>
              <a:buSzPts val="2100"/>
              <a:buChar char="●"/>
            </a:pPr>
            <a:r>
              <a:rPr lang="en" sz="2100">
                <a:solidFill>
                  <a:srgbClr val="000000"/>
                </a:solidFill>
              </a:rPr>
              <a:t>B&amp;O Surcharge for Large Corporations &amp; Financial Institutions</a:t>
            </a:r>
            <a:endParaRPr sz="2100">
              <a:solidFill>
                <a:srgbClr val="000000"/>
              </a:solidFill>
            </a:endParaRPr>
          </a:p>
          <a:p>
            <a:pPr indent="-361950" lvl="1" marL="914400" rtl="0" algn="l">
              <a:lnSpc>
                <a:spcPct val="100000"/>
              </a:lnSpc>
              <a:spcBef>
                <a:spcPts val="0"/>
              </a:spcBef>
              <a:spcAft>
                <a:spcPts val="0"/>
              </a:spcAft>
              <a:buClr>
                <a:srgbClr val="000000"/>
              </a:buClr>
              <a:buSzPts val="2100"/>
              <a:buChar char="○"/>
            </a:pPr>
            <a:r>
              <a:rPr lang="en" sz="2100">
                <a:solidFill>
                  <a:srgbClr val="000000"/>
                </a:solidFill>
              </a:rPr>
              <a:t>This hearing is likely on Tuesday, April 8.</a:t>
            </a:r>
            <a:endParaRPr sz="2100">
              <a:solidFill>
                <a:srgbClr val="000000"/>
              </a:solidFill>
            </a:endParaRPr>
          </a:p>
          <a:p>
            <a:pPr indent="-361950" lvl="1" marL="914400" rtl="0" algn="l">
              <a:lnSpc>
                <a:spcPct val="100000"/>
              </a:lnSpc>
              <a:spcBef>
                <a:spcPts val="0"/>
              </a:spcBef>
              <a:spcAft>
                <a:spcPts val="0"/>
              </a:spcAft>
              <a:buClr>
                <a:srgbClr val="000000"/>
              </a:buClr>
              <a:buSzPts val="2100"/>
              <a:buChar char="○"/>
            </a:pPr>
            <a:r>
              <a:rPr lang="en" sz="2100">
                <a:solidFill>
                  <a:srgbClr val="000000"/>
                </a:solidFill>
              </a:rPr>
              <a:t>Comms will work on talking points after Monday’s hearing. 😊</a:t>
            </a:r>
            <a:endParaRPr sz="2100">
              <a:solidFill>
                <a:srgbClr val="000000"/>
              </a:solidFill>
            </a:endParaRPr>
          </a:p>
          <a:p>
            <a:pPr indent="0" lvl="0" marL="0" rtl="0" algn="l">
              <a:spcBef>
                <a:spcPts val="0"/>
              </a:spcBef>
              <a:spcAft>
                <a:spcPts val="0"/>
              </a:spcAft>
              <a:buNone/>
            </a:pPr>
            <a:r>
              <a:t/>
            </a:r>
            <a:endParaRPr sz="1500">
              <a:solidFill>
                <a:schemeClr val="dk1"/>
              </a:solidFill>
              <a:latin typeface="Arial"/>
              <a:ea typeface="Arial"/>
              <a:cs typeface="Arial"/>
              <a:sym typeface="Arial"/>
            </a:endParaRPr>
          </a:p>
          <a:p>
            <a:pPr indent="0" lvl="0" marL="0" rtl="0" algn="l">
              <a:spcBef>
                <a:spcPts val="0"/>
              </a:spcBef>
              <a:spcAft>
                <a:spcPts val="0"/>
              </a:spcAft>
              <a:buNone/>
            </a:pPr>
            <a:r>
              <a:t/>
            </a:r>
            <a:endParaRPr sz="22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7">
                                            <p:txEl>
                                              <p:pRg end="0" st="0"/>
                                            </p:txEl>
                                          </p:spTgt>
                                        </p:tgtEl>
                                        <p:attrNameLst>
                                          <p:attrName>style.visibility</p:attrName>
                                        </p:attrNameLst>
                                      </p:cBhvr>
                                      <p:to>
                                        <p:strVal val="visible"/>
                                      </p:to>
                                    </p:set>
                                    <p:animEffect filter="fade" transition="in">
                                      <p:cBhvr>
                                        <p:cTn dur="1000"/>
                                        <p:tgtEl>
                                          <p:spTgt spid="15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7">
                                            <p:txEl>
                                              <p:pRg end="1" st="1"/>
                                            </p:txEl>
                                          </p:spTgt>
                                        </p:tgtEl>
                                        <p:attrNameLst>
                                          <p:attrName>style.visibility</p:attrName>
                                        </p:attrNameLst>
                                      </p:cBhvr>
                                      <p:to>
                                        <p:strVal val="visible"/>
                                      </p:to>
                                    </p:set>
                                    <p:animEffect filter="fade" transition="in">
                                      <p:cBhvr>
                                        <p:cTn dur="1000"/>
                                        <p:tgtEl>
                                          <p:spTgt spid="15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7">
                                            <p:txEl>
                                              <p:pRg end="2" st="2"/>
                                            </p:txEl>
                                          </p:spTgt>
                                        </p:tgtEl>
                                        <p:attrNameLst>
                                          <p:attrName>style.visibility</p:attrName>
                                        </p:attrNameLst>
                                      </p:cBhvr>
                                      <p:to>
                                        <p:strVal val="visible"/>
                                      </p:to>
                                    </p:set>
                                    <p:animEffect filter="fade" transition="in">
                                      <p:cBhvr>
                                        <p:cTn dur="1000"/>
                                        <p:tgtEl>
                                          <p:spTgt spid="15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7">
                                            <p:txEl>
                                              <p:pRg end="3" st="3"/>
                                            </p:txEl>
                                          </p:spTgt>
                                        </p:tgtEl>
                                        <p:attrNameLst>
                                          <p:attrName>style.visibility</p:attrName>
                                        </p:attrNameLst>
                                      </p:cBhvr>
                                      <p:to>
                                        <p:strVal val="visible"/>
                                      </p:to>
                                    </p:set>
                                    <p:animEffect filter="fade" transition="in">
                                      <p:cBhvr>
                                        <p:cTn dur="1000"/>
                                        <p:tgtEl>
                                          <p:spTgt spid="157">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7">
                                            <p:txEl>
                                              <p:pRg end="4" st="4"/>
                                            </p:txEl>
                                          </p:spTgt>
                                        </p:tgtEl>
                                        <p:attrNameLst>
                                          <p:attrName>style.visibility</p:attrName>
                                        </p:attrNameLst>
                                      </p:cBhvr>
                                      <p:to>
                                        <p:strVal val="visible"/>
                                      </p:to>
                                    </p:set>
                                    <p:animEffect filter="fade" transition="in">
                                      <p:cBhvr>
                                        <p:cTn dur="1000"/>
                                        <p:tgtEl>
                                          <p:spTgt spid="157">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7">
                                            <p:txEl>
                                              <p:pRg end="5" st="5"/>
                                            </p:txEl>
                                          </p:spTgt>
                                        </p:tgtEl>
                                        <p:attrNameLst>
                                          <p:attrName>style.visibility</p:attrName>
                                        </p:attrNameLst>
                                      </p:cBhvr>
                                      <p:to>
                                        <p:strVal val="visible"/>
                                      </p:to>
                                    </p:set>
                                    <p:animEffect filter="fade" transition="in">
                                      <p:cBhvr>
                                        <p:cTn dur="1000"/>
                                        <p:tgtEl>
                                          <p:spTgt spid="157">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7">
                                            <p:txEl>
                                              <p:pRg end="6" st="6"/>
                                            </p:txEl>
                                          </p:spTgt>
                                        </p:tgtEl>
                                        <p:attrNameLst>
                                          <p:attrName>style.visibility</p:attrName>
                                        </p:attrNameLst>
                                      </p:cBhvr>
                                      <p:to>
                                        <p:strVal val="visible"/>
                                      </p:to>
                                    </p:set>
                                    <p:animEffect filter="fade" transition="in">
                                      <p:cBhvr>
                                        <p:cTn dur="1000"/>
                                        <p:tgtEl>
                                          <p:spTgt spid="157">
                                            <p:txEl>
                                              <p:pRg end="6" st="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What we’ll cover today:</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High level picture of packages (2 min)</a:t>
            </a:r>
            <a:endParaRPr/>
          </a:p>
          <a:p>
            <a:pPr indent="-342900" lvl="0" marL="457200" rtl="0" algn="l">
              <a:spcBef>
                <a:spcPts val="0"/>
              </a:spcBef>
              <a:spcAft>
                <a:spcPts val="0"/>
              </a:spcAft>
              <a:buSzPts val="1800"/>
              <a:buChar char="●"/>
            </a:pPr>
            <a:r>
              <a:rPr lang="en"/>
              <a:t>Bill Briefing: What you need to know about the revenue proposals (20-30 min)</a:t>
            </a:r>
            <a:endParaRPr/>
          </a:p>
          <a:p>
            <a:pPr indent="-342900" lvl="0" marL="457200" rtl="0" algn="l">
              <a:spcBef>
                <a:spcPts val="0"/>
              </a:spcBef>
              <a:spcAft>
                <a:spcPts val="0"/>
              </a:spcAft>
              <a:buSzPts val="1800"/>
              <a:buChar char="●"/>
            </a:pPr>
            <a:r>
              <a:rPr lang="en"/>
              <a:t>Talking Points: How to talk about all this (20-30 min)</a:t>
            </a:r>
            <a:endParaRPr/>
          </a:p>
          <a:p>
            <a:pPr indent="-342900" lvl="0" marL="457200" rtl="0" algn="l">
              <a:spcBef>
                <a:spcPts val="0"/>
              </a:spcBef>
              <a:spcAft>
                <a:spcPts val="0"/>
              </a:spcAft>
              <a:buSzPts val="1800"/>
              <a:buChar char="●"/>
            </a:pPr>
            <a:r>
              <a:rPr lang="en"/>
              <a:t>Q&amp;A (as time allows)</a:t>
            </a:r>
            <a:endParaRPr/>
          </a:p>
          <a:p>
            <a:pPr indent="-317500" lvl="1" marL="914400" rtl="0" algn="l">
              <a:spcBef>
                <a:spcPts val="0"/>
              </a:spcBef>
              <a:spcAft>
                <a:spcPts val="0"/>
              </a:spcAft>
              <a:buSzPts val="1400"/>
              <a:buChar char="○"/>
            </a:pPr>
            <a:r>
              <a:rPr lang="en"/>
              <a:t>Please feel free to drop questions in the chat or save to the end - we have a lot to cover so please know we will not answer questions during the briefing.</a:t>
            </a:r>
            <a:endParaRPr/>
          </a:p>
          <a:p>
            <a:pPr indent="0" lvl="0" marL="0" rtl="0" algn="l">
              <a:spcBef>
                <a:spcPts val="1200"/>
              </a:spcBef>
              <a:spcAft>
                <a:spcPts val="1200"/>
              </a:spcAft>
              <a:buNone/>
            </a:pPr>
            <a:r>
              <a:rPr i="1" lang="en"/>
              <a:t>Note: Additional analysis and breakdown of the budget proposals in the House and Senate will be sent out soon.</a:t>
            </a:r>
            <a:endParaRPr i="1"/>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1"/>
                                        </p:tgtEl>
                                        <p:attrNameLst>
                                          <p:attrName>style.visibility</p:attrName>
                                        </p:attrNameLst>
                                      </p:cBhvr>
                                      <p:to>
                                        <p:strVal val="visible"/>
                                      </p:to>
                                    </p:set>
                                    <p:animEffect filter="fade" transition="in">
                                      <p:cBhvr>
                                        <p:cTn dur="1000"/>
                                        <p:tgtEl>
                                          <p:spTgt spid="6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High Level Picture of Revenue Packages</a:t>
            </a:r>
            <a:endParaRPr/>
          </a:p>
        </p:txBody>
      </p:sp>
      <p:graphicFrame>
        <p:nvGraphicFramePr>
          <p:cNvPr id="67" name="Google Shape;67;p15"/>
          <p:cNvGraphicFramePr/>
          <p:nvPr/>
        </p:nvGraphicFramePr>
        <p:xfrm>
          <a:off x="952500" y="1342600"/>
          <a:ext cx="3000000" cy="3000000"/>
        </p:xfrm>
        <a:graphic>
          <a:graphicData uri="http://schemas.openxmlformats.org/drawingml/2006/table">
            <a:tbl>
              <a:tblPr>
                <a:noFill/>
                <a:tableStyleId>{EB49D979-525F-45DF-89AB-222980FC538B}</a:tableStyleId>
              </a:tblPr>
              <a:tblGrid>
                <a:gridCol w="3619500"/>
                <a:gridCol w="3619500"/>
              </a:tblGrid>
              <a:tr h="381000">
                <a:tc>
                  <a:txBody>
                    <a:bodyPr/>
                    <a:lstStyle/>
                    <a:p>
                      <a:pPr indent="0" lvl="0" marL="0" rtl="0" algn="l">
                        <a:spcBef>
                          <a:spcPts val="0"/>
                        </a:spcBef>
                        <a:spcAft>
                          <a:spcPts val="0"/>
                        </a:spcAft>
                        <a:buNone/>
                      </a:pPr>
                      <a:r>
                        <a:rPr b="1" lang="en">
                          <a:solidFill>
                            <a:schemeClr val="lt1"/>
                          </a:solidFill>
                          <a:latin typeface="Proxima Nova"/>
                          <a:ea typeface="Proxima Nova"/>
                          <a:cs typeface="Proxima Nova"/>
                          <a:sym typeface="Proxima Nova"/>
                        </a:rPr>
                        <a:t>House Revenue Package</a:t>
                      </a:r>
                      <a:endParaRPr b="1">
                        <a:solidFill>
                          <a:schemeClr val="lt1"/>
                        </a:solidFill>
                        <a:latin typeface="Proxima Nova"/>
                        <a:ea typeface="Proxima Nova"/>
                        <a:cs typeface="Proxima Nova"/>
                        <a:sym typeface="Proxima Nova"/>
                      </a:endParaRPr>
                    </a:p>
                  </a:txBody>
                  <a:tcPr marT="91425" marB="91425" marR="91425" marL="91425">
                    <a:solidFill>
                      <a:srgbClr val="1783B0"/>
                    </a:solidFill>
                  </a:tcPr>
                </a:tc>
                <a:tc>
                  <a:txBody>
                    <a:bodyPr/>
                    <a:lstStyle/>
                    <a:p>
                      <a:pPr indent="0" lvl="0" marL="0" rtl="0" algn="l">
                        <a:spcBef>
                          <a:spcPts val="0"/>
                        </a:spcBef>
                        <a:spcAft>
                          <a:spcPts val="0"/>
                        </a:spcAft>
                        <a:buNone/>
                      </a:pPr>
                      <a:r>
                        <a:rPr b="1" lang="en">
                          <a:solidFill>
                            <a:schemeClr val="lt1"/>
                          </a:solidFill>
                          <a:latin typeface="Proxima Nova"/>
                          <a:ea typeface="Proxima Nova"/>
                          <a:cs typeface="Proxima Nova"/>
                          <a:sym typeface="Proxima Nova"/>
                        </a:rPr>
                        <a:t>Senate Revenue Package</a:t>
                      </a:r>
                      <a:endParaRPr b="1">
                        <a:solidFill>
                          <a:schemeClr val="lt1"/>
                        </a:solidFill>
                        <a:latin typeface="Proxima Nova"/>
                        <a:ea typeface="Proxima Nova"/>
                        <a:cs typeface="Proxima Nova"/>
                        <a:sym typeface="Proxima Nova"/>
                      </a:endParaRPr>
                    </a:p>
                  </a:txBody>
                  <a:tcPr marT="91425" marB="91425" marR="91425" marL="91425">
                    <a:solidFill>
                      <a:srgbClr val="1783B0"/>
                    </a:solidFill>
                  </a:tcPr>
                </a:tc>
              </a:tr>
              <a:tr h="381000">
                <a:tc>
                  <a:txBody>
                    <a:bodyPr/>
                    <a:lstStyle/>
                    <a:p>
                      <a:pPr indent="0" lvl="0" marL="0" rtl="0" algn="l">
                        <a:spcBef>
                          <a:spcPts val="0"/>
                        </a:spcBef>
                        <a:spcAft>
                          <a:spcPts val="0"/>
                        </a:spcAft>
                        <a:buNone/>
                      </a:pPr>
                      <a:r>
                        <a:rPr lang="en">
                          <a:latin typeface="Proxima Nova"/>
                          <a:ea typeface="Proxima Nova"/>
                          <a:cs typeface="Proxima Nova"/>
                          <a:sym typeface="Proxima Nova"/>
                        </a:rPr>
                        <a:t>Financial Intangibles Tax</a:t>
                      </a:r>
                      <a:endParaRPr>
                        <a:latin typeface="Proxima Nova"/>
                        <a:ea typeface="Proxima Nova"/>
                        <a:cs typeface="Proxima Nova"/>
                        <a:sym typeface="Proxima Nova"/>
                      </a:endParaRPr>
                    </a:p>
                  </a:txBody>
                  <a:tcPr marT="91425" marB="91425" marR="91425" marL="91425"/>
                </a:tc>
                <a:tc>
                  <a:txBody>
                    <a:bodyPr/>
                    <a:lstStyle/>
                    <a:p>
                      <a:pPr indent="0" lvl="0" marL="0" rtl="0" algn="l">
                        <a:spcBef>
                          <a:spcPts val="0"/>
                        </a:spcBef>
                        <a:spcAft>
                          <a:spcPts val="0"/>
                        </a:spcAft>
                        <a:buNone/>
                      </a:pPr>
                      <a:r>
                        <a:rPr lang="en">
                          <a:latin typeface="Proxima Nova"/>
                          <a:ea typeface="Proxima Nova"/>
                          <a:cs typeface="Proxima Nova"/>
                          <a:sym typeface="Proxima Nova"/>
                        </a:rPr>
                        <a:t>Financial Intangibles Tax</a:t>
                      </a:r>
                      <a:endParaRPr>
                        <a:latin typeface="Proxima Nova"/>
                        <a:ea typeface="Proxima Nova"/>
                        <a:cs typeface="Proxima Nova"/>
                        <a:sym typeface="Proxima Nova"/>
                      </a:endParaRPr>
                    </a:p>
                  </a:txBody>
                  <a:tcPr marT="91425" marB="91425" marR="91425" marL="91425"/>
                </a:tc>
              </a:tr>
              <a:tr h="381000">
                <a:tc>
                  <a:txBody>
                    <a:bodyPr/>
                    <a:lstStyle/>
                    <a:p>
                      <a:pPr indent="0" lvl="0" marL="0" rtl="0" algn="l">
                        <a:spcBef>
                          <a:spcPts val="0"/>
                        </a:spcBef>
                        <a:spcAft>
                          <a:spcPts val="0"/>
                        </a:spcAft>
                        <a:buNone/>
                      </a:pPr>
                      <a:r>
                        <a:rPr lang="en">
                          <a:latin typeface="Proxima Nova"/>
                          <a:ea typeface="Proxima Nova"/>
                          <a:cs typeface="Proxima Nova"/>
                          <a:sym typeface="Proxima Nova"/>
                        </a:rPr>
                        <a:t>B&amp;O Surcharge on Large Corporations &amp; Large Financial Institutions</a:t>
                      </a:r>
                      <a:endParaRPr>
                        <a:latin typeface="Proxima Nova"/>
                        <a:ea typeface="Proxima Nova"/>
                        <a:cs typeface="Proxima Nova"/>
                        <a:sym typeface="Proxima Nova"/>
                      </a:endParaRPr>
                    </a:p>
                  </a:txBody>
                  <a:tcPr marT="91425" marB="91425" marR="91425" marL="91425"/>
                </a:tc>
                <a:tc>
                  <a:txBody>
                    <a:bodyPr/>
                    <a:lstStyle/>
                    <a:p>
                      <a:pPr indent="0" lvl="0" marL="0" rtl="0" algn="l">
                        <a:spcBef>
                          <a:spcPts val="0"/>
                        </a:spcBef>
                        <a:spcAft>
                          <a:spcPts val="0"/>
                        </a:spcAft>
                        <a:buNone/>
                      </a:pPr>
                      <a:r>
                        <a:rPr lang="en">
                          <a:latin typeface="Proxima Nova"/>
                          <a:ea typeface="Proxima Nova"/>
                          <a:cs typeface="Proxima Nova"/>
                          <a:sym typeface="Proxima Nova"/>
                        </a:rPr>
                        <a:t>High-Earner Payroll Tax on Employers</a:t>
                      </a:r>
                      <a:endParaRPr>
                        <a:latin typeface="Proxima Nova"/>
                        <a:ea typeface="Proxima Nova"/>
                        <a:cs typeface="Proxima Nova"/>
                        <a:sym typeface="Proxima Nova"/>
                      </a:endParaRPr>
                    </a:p>
                  </a:txBody>
                  <a:tcPr marT="91425" marB="91425" marR="91425" marL="91425"/>
                </a:tc>
              </a:tr>
              <a:tr h="381000">
                <a:tc>
                  <a:txBody>
                    <a:bodyPr/>
                    <a:lstStyle/>
                    <a:p>
                      <a:pPr indent="0" lvl="0" marL="0" rtl="0" algn="l">
                        <a:spcBef>
                          <a:spcPts val="0"/>
                        </a:spcBef>
                        <a:spcAft>
                          <a:spcPts val="0"/>
                        </a:spcAft>
                        <a:buNone/>
                      </a:pPr>
                      <a:r>
                        <a:rPr lang="en">
                          <a:latin typeface="Proxima Nova"/>
                          <a:ea typeface="Proxima Nova"/>
                          <a:cs typeface="Proxima Nova"/>
                          <a:sym typeface="Proxima Nova"/>
                        </a:rPr>
                        <a:t>Property Tax Lid Lift</a:t>
                      </a:r>
                      <a:endParaRPr>
                        <a:latin typeface="Proxima Nova"/>
                        <a:ea typeface="Proxima Nova"/>
                        <a:cs typeface="Proxima Nova"/>
                        <a:sym typeface="Proxima Nova"/>
                      </a:endParaRPr>
                    </a:p>
                  </a:txBody>
                  <a:tcPr marT="91425" marB="91425" marR="91425" marL="91425"/>
                </a:tc>
                <a:tc>
                  <a:txBody>
                    <a:bodyPr/>
                    <a:lstStyle/>
                    <a:p>
                      <a:pPr indent="0" lvl="0" marL="0" rtl="0" algn="l">
                        <a:spcBef>
                          <a:spcPts val="0"/>
                        </a:spcBef>
                        <a:spcAft>
                          <a:spcPts val="0"/>
                        </a:spcAft>
                        <a:buNone/>
                      </a:pPr>
                      <a:r>
                        <a:rPr lang="en">
                          <a:latin typeface="Proxima Nova"/>
                          <a:ea typeface="Proxima Nova"/>
                          <a:cs typeface="Proxima Nova"/>
                          <a:sym typeface="Proxima Nova"/>
                        </a:rPr>
                        <a:t>Property Tax Lid Lift</a:t>
                      </a:r>
                      <a:endParaRPr>
                        <a:latin typeface="Proxima Nova"/>
                        <a:ea typeface="Proxima Nova"/>
                        <a:cs typeface="Proxima Nova"/>
                        <a:sym typeface="Proxima Nova"/>
                      </a:endParaRPr>
                    </a:p>
                  </a:txBody>
                  <a:tcPr marT="91425" marB="91425" marR="91425" marL="91425"/>
                </a:tc>
              </a:tr>
              <a:tr h="381000">
                <a:tc>
                  <a:txBody>
                    <a:bodyPr/>
                    <a:lstStyle/>
                    <a:p>
                      <a:pPr indent="0" lvl="0" marL="0" rtl="0" algn="l">
                        <a:spcBef>
                          <a:spcPts val="0"/>
                        </a:spcBef>
                        <a:spcAft>
                          <a:spcPts val="0"/>
                        </a:spcAft>
                        <a:buNone/>
                      </a:pPr>
                      <a:r>
                        <a:t/>
                      </a:r>
                      <a:endParaRPr>
                        <a:latin typeface="Proxima Nova"/>
                        <a:ea typeface="Proxima Nova"/>
                        <a:cs typeface="Proxima Nova"/>
                        <a:sym typeface="Proxima Nova"/>
                      </a:endParaRPr>
                    </a:p>
                  </a:txBody>
                  <a:tcPr marT="91425" marB="91425" marR="91425" marL="91425"/>
                </a:tc>
                <a:tc>
                  <a:txBody>
                    <a:bodyPr/>
                    <a:lstStyle/>
                    <a:p>
                      <a:pPr indent="0" lvl="0" marL="0" rtl="0" algn="l">
                        <a:spcBef>
                          <a:spcPts val="0"/>
                        </a:spcBef>
                        <a:spcAft>
                          <a:spcPts val="0"/>
                        </a:spcAft>
                        <a:buNone/>
                      </a:pPr>
                      <a:r>
                        <a:rPr lang="en">
                          <a:latin typeface="Proxima Nova"/>
                          <a:ea typeface="Proxima Nova"/>
                          <a:cs typeface="Proxima Nova"/>
                          <a:sym typeface="Proxima Nova"/>
                        </a:rPr>
                        <a:t>Repealing obsolete tax preferences &amp; loopholes </a:t>
                      </a:r>
                      <a:endParaRPr>
                        <a:latin typeface="Proxima Nova"/>
                        <a:ea typeface="Proxima Nova"/>
                        <a:cs typeface="Proxima Nova"/>
                        <a:sym typeface="Proxima Nova"/>
                      </a:endParaRPr>
                    </a:p>
                  </a:txBody>
                  <a:tcPr marT="91425" marB="91425" marR="91425" marL="91425"/>
                </a:tc>
              </a:tr>
              <a:tr h="381000">
                <a:tc>
                  <a:txBody>
                    <a:bodyPr/>
                    <a:lstStyle/>
                    <a:p>
                      <a:pPr indent="0" lvl="0" marL="0" rtl="0" algn="l">
                        <a:spcBef>
                          <a:spcPts val="0"/>
                        </a:spcBef>
                        <a:spcAft>
                          <a:spcPts val="0"/>
                        </a:spcAft>
                        <a:buNone/>
                      </a:pPr>
                      <a:r>
                        <a:t/>
                      </a:r>
                      <a:endParaRPr>
                        <a:latin typeface="Proxima Nova"/>
                        <a:ea typeface="Proxima Nova"/>
                        <a:cs typeface="Proxima Nova"/>
                        <a:sym typeface="Proxima Nova"/>
                      </a:endParaRPr>
                    </a:p>
                  </a:txBody>
                  <a:tcPr marT="91425" marB="91425" marR="91425" marL="91425"/>
                </a:tc>
                <a:tc>
                  <a:txBody>
                    <a:bodyPr/>
                    <a:lstStyle/>
                    <a:p>
                      <a:pPr indent="0" lvl="0" marL="0" rtl="0" algn="l">
                        <a:spcBef>
                          <a:spcPts val="0"/>
                        </a:spcBef>
                        <a:spcAft>
                          <a:spcPts val="0"/>
                        </a:spcAft>
                        <a:buNone/>
                      </a:pPr>
                      <a:r>
                        <a:rPr lang="en">
                          <a:latin typeface="Proxima Nova"/>
                          <a:ea typeface="Proxima Nova"/>
                          <a:cs typeface="Proxima Nova"/>
                          <a:sym typeface="Proxima Nova"/>
                        </a:rPr>
                        <a:t>S</a:t>
                      </a:r>
                      <a:r>
                        <a:rPr lang="en">
                          <a:latin typeface="Proxima Nova"/>
                          <a:ea typeface="Proxima Nova"/>
                          <a:cs typeface="Proxima Nova"/>
                          <a:sym typeface="Proxima Nova"/>
                        </a:rPr>
                        <a:t>ales tax reduction (0.5%)</a:t>
                      </a:r>
                      <a:endParaRPr>
                        <a:latin typeface="Proxima Nova"/>
                        <a:ea typeface="Proxima Nova"/>
                        <a:cs typeface="Proxima Nova"/>
                        <a:sym typeface="Proxima Nova"/>
                      </a:endParaRPr>
                    </a:p>
                  </a:txBody>
                  <a:tcPr marT="91425" marB="91425" marR="91425" marL="91425"/>
                </a:tc>
              </a:tr>
            </a:tbl>
          </a:graphicData>
        </a:graphic>
      </p:graphicFrame>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7"/>
                                        </p:tgtEl>
                                        <p:attrNameLst>
                                          <p:attrName>style.visibility</p:attrName>
                                        </p:attrNameLst>
                                      </p:cBhvr>
                                      <p:to>
                                        <p:strVal val="visible"/>
                                      </p:to>
                                    </p:set>
                                    <p:animEffect filter="fade" transition="in">
                                      <p:cBhvr>
                                        <p:cTn dur="1000"/>
                                        <p:tgtEl>
                                          <p:spTgt spid="6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2150850"/>
            <a:ext cx="8520600" cy="841800"/>
          </a:xfrm>
          <a:prstGeom prst="rect">
            <a:avLst/>
          </a:prstGeom>
        </p:spPr>
        <p:txBody>
          <a:bodyPr anchorCtr="0" anchor="ctr" bIns="91425" lIns="91425" spcFirstLastPara="1" rIns="91425" wrap="square" tIns="91425">
            <a:normAutofit fontScale="90000"/>
          </a:bodyPr>
          <a:lstStyle/>
          <a:p>
            <a:pPr indent="0" lvl="0" marL="0" rtl="0" algn="ctr">
              <a:spcBef>
                <a:spcPts val="0"/>
              </a:spcBef>
              <a:spcAft>
                <a:spcPts val="0"/>
              </a:spcAft>
              <a:buNone/>
            </a:pPr>
            <a:r>
              <a:rPr b="1" lang="en"/>
              <a:t>Bill Briefing: </a:t>
            </a:r>
            <a:br>
              <a:rPr b="1" lang="en"/>
            </a:br>
            <a:r>
              <a:rPr lang="en"/>
              <a:t>What you need to know </a:t>
            </a:r>
            <a:br>
              <a:rPr lang="en"/>
            </a:br>
            <a:r>
              <a:rPr lang="en"/>
              <a:t>about the revenue proposals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Financial Intangibles Tax</a:t>
            </a:r>
            <a:endParaRPr/>
          </a:p>
        </p:txBody>
      </p:sp>
      <p:sp>
        <p:nvSpPr>
          <p:cNvPr id="78" name="Google Shape;78;p17"/>
          <p:cNvSpPr txBox="1"/>
          <p:nvPr>
            <p:ph idx="1" type="body"/>
          </p:nvPr>
        </p:nvSpPr>
        <p:spPr>
          <a:xfrm>
            <a:off x="311700" y="1017725"/>
            <a:ext cx="5838300" cy="4030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200"/>
              <a:t>Bill Number(s)</a:t>
            </a:r>
            <a:endParaRPr b="1" sz="1200"/>
          </a:p>
          <a:p>
            <a:pPr indent="-304800" lvl="0" marL="457200" rtl="0" algn="l">
              <a:spcBef>
                <a:spcPts val="600"/>
              </a:spcBef>
              <a:spcAft>
                <a:spcPts val="0"/>
              </a:spcAft>
              <a:buSzPts val="1200"/>
              <a:buChar char="●"/>
            </a:pPr>
            <a:r>
              <a:rPr lang="en" sz="1200"/>
              <a:t>HB 2046</a:t>
            </a:r>
            <a:endParaRPr sz="1200"/>
          </a:p>
          <a:p>
            <a:pPr indent="-304800" lvl="0" marL="457200" rtl="0" algn="l">
              <a:spcBef>
                <a:spcPts val="0"/>
              </a:spcBef>
              <a:spcAft>
                <a:spcPts val="0"/>
              </a:spcAft>
              <a:buSzPts val="1200"/>
              <a:buChar char="●"/>
            </a:pPr>
            <a:r>
              <a:rPr lang="en" sz="1200"/>
              <a:t>SB 5797</a:t>
            </a:r>
            <a:endParaRPr sz="1200"/>
          </a:p>
          <a:p>
            <a:pPr indent="0" lvl="0" marL="0" rtl="0" algn="l">
              <a:spcBef>
                <a:spcPts val="1200"/>
              </a:spcBef>
              <a:spcAft>
                <a:spcPts val="0"/>
              </a:spcAft>
              <a:buNone/>
            </a:pPr>
            <a:r>
              <a:rPr b="1" lang="en" sz="1200"/>
              <a:t>What is it?</a:t>
            </a:r>
            <a:endParaRPr b="1" sz="1200"/>
          </a:p>
          <a:p>
            <a:pPr indent="-304800" lvl="0" marL="457200" rtl="0" algn="l">
              <a:spcBef>
                <a:spcPts val="600"/>
              </a:spcBef>
              <a:spcAft>
                <a:spcPts val="0"/>
              </a:spcAft>
              <a:buSzPts val="1200"/>
              <a:buChar char="●"/>
            </a:pPr>
            <a:r>
              <a:rPr lang="en" sz="1200"/>
              <a:t>A tax on publicly traded stocks and bonds of multi-millionaires and billionaires to help fund public education.</a:t>
            </a:r>
            <a:endParaRPr sz="1200"/>
          </a:p>
          <a:p>
            <a:pPr indent="-304800" lvl="0" marL="457200" rtl="0" algn="l">
              <a:spcBef>
                <a:spcPts val="0"/>
              </a:spcBef>
              <a:spcAft>
                <a:spcPts val="0"/>
              </a:spcAft>
              <a:buSzPts val="1200"/>
              <a:buChar char="●"/>
            </a:pPr>
            <a:r>
              <a:rPr lang="en" sz="1200"/>
              <a:t>There are differences in the policies but the end result is very similar</a:t>
            </a:r>
            <a:endParaRPr sz="1200"/>
          </a:p>
          <a:p>
            <a:pPr indent="0" lvl="0" marL="0" rtl="0" algn="l">
              <a:spcBef>
                <a:spcPts val="1200"/>
              </a:spcBef>
              <a:spcAft>
                <a:spcPts val="0"/>
              </a:spcAft>
              <a:buNone/>
            </a:pPr>
            <a:r>
              <a:rPr b="1" lang="en" sz="1200"/>
              <a:t>Who pays?</a:t>
            </a:r>
            <a:endParaRPr b="1" sz="1200"/>
          </a:p>
          <a:p>
            <a:pPr indent="-304800" lvl="0" marL="457200" rtl="0" algn="l">
              <a:spcBef>
                <a:spcPts val="600"/>
              </a:spcBef>
              <a:spcAft>
                <a:spcPts val="0"/>
              </a:spcAft>
              <a:buSzPts val="1200"/>
              <a:buChar char="●"/>
            </a:pPr>
            <a:r>
              <a:rPr lang="en" sz="1200"/>
              <a:t>Roughly 4,300 ultra wealth individuals with over $50 million in financial assets.</a:t>
            </a:r>
            <a:endParaRPr sz="1200"/>
          </a:p>
          <a:p>
            <a:pPr indent="0" lvl="0" marL="0" rtl="0" algn="l">
              <a:spcBef>
                <a:spcPts val="1200"/>
              </a:spcBef>
              <a:spcAft>
                <a:spcPts val="0"/>
              </a:spcAft>
              <a:buClr>
                <a:schemeClr val="dk1"/>
              </a:buClr>
              <a:buSzPts val="1100"/>
              <a:buFont typeface="Arial"/>
              <a:buNone/>
            </a:pPr>
            <a:r>
              <a:rPr b="1" lang="en" sz="1200"/>
              <a:t>How much does it raise? </a:t>
            </a:r>
            <a:endParaRPr b="1" sz="1200"/>
          </a:p>
          <a:p>
            <a:pPr indent="-304800" lvl="0" marL="457200" rtl="0" algn="l">
              <a:spcBef>
                <a:spcPts val="600"/>
              </a:spcBef>
              <a:spcAft>
                <a:spcPts val="0"/>
              </a:spcAft>
              <a:buSzPts val="1200"/>
              <a:buChar char="●"/>
            </a:pPr>
            <a:r>
              <a:rPr lang="en" sz="1200"/>
              <a:t>2 years (2025-27 </a:t>
            </a:r>
            <a:r>
              <a:rPr lang="en" sz="1225"/>
              <a:t>biennium</a:t>
            </a:r>
            <a:r>
              <a:rPr lang="en" sz="1200"/>
              <a:t>): </a:t>
            </a:r>
            <a:r>
              <a:rPr lang="en" sz="1200" u="sng"/>
              <a:t>House:</a:t>
            </a:r>
            <a:r>
              <a:rPr lang="en" sz="1200"/>
              <a:t> </a:t>
            </a:r>
            <a:r>
              <a:rPr b="1" lang="en" sz="1200"/>
              <a:t>$ 2.4 billion  </a:t>
            </a:r>
            <a:r>
              <a:rPr lang="en" sz="1200" u="sng"/>
              <a:t>Senate:</a:t>
            </a:r>
            <a:r>
              <a:rPr lang="en" sz="1200"/>
              <a:t> </a:t>
            </a:r>
            <a:r>
              <a:rPr b="1" lang="en" sz="1200"/>
              <a:t>$ 4.1 billion</a:t>
            </a:r>
            <a:endParaRPr b="1" sz="1200"/>
          </a:p>
          <a:p>
            <a:pPr indent="-304800" lvl="0" marL="457200" rtl="0" algn="l">
              <a:spcBef>
                <a:spcPts val="0"/>
              </a:spcBef>
              <a:spcAft>
                <a:spcPts val="0"/>
              </a:spcAft>
              <a:buSzPts val="1200"/>
              <a:buChar char="●"/>
            </a:pPr>
            <a:r>
              <a:rPr lang="en" sz="1200"/>
              <a:t>4 year total (2025-27, 2027-29 bienniums): </a:t>
            </a:r>
            <a:r>
              <a:rPr lang="en" sz="1200" u="sng"/>
              <a:t>House:</a:t>
            </a:r>
            <a:r>
              <a:rPr lang="en" sz="1200"/>
              <a:t> </a:t>
            </a:r>
            <a:r>
              <a:rPr b="1" lang="en" sz="1200"/>
              <a:t>$ 7.1 billion  </a:t>
            </a:r>
            <a:r>
              <a:rPr lang="en" sz="1200" u="sng"/>
              <a:t>Senate:</a:t>
            </a:r>
            <a:r>
              <a:rPr lang="en" sz="1200"/>
              <a:t> </a:t>
            </a:r>
            <a:r>
              <a:rPr b="1" lang="en" sz="1200"/>
              <a:t>$ 12.2 billion </a:t>
            </a:r>
            <a:endParaRPr sz="12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8">
                                            <p:txEl>
                                              <p:pRg end="0" st="0"/>
                                            </p:txEl>
                                          </p:spTgt>
                                        </p:tgtEl>
                                        <p:attrNameLst>
                                          <p:attrName>style.visibility</p:attrName>
                                        </p:attrNameLst>
                                      </p:cBhvr>
                                      <p:to>
                                        <p:strVal val="visible"/>
                                      </p:to>
                                    </p:set>
                                    <p:animEffect filter="fade" transition="in">
                                      <p:cBhvr>
                                        <p:cTn dur="1000"/>
                                        <p:tgtEl>
                                          <p:spTgt spid="78">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8">
                                            <p:txEl>
                                              <p:pRg end="1" st="1"/>
                                            </p:txEl>
                                          </p:spTgt>
                                        </p:tgtEl>
                                        <p:attrNameLst>
                                          <p:attrName>style.visibility</p:attrName>
                                        </p:attrNameLst>
                                      </p:cBhvr>
                                      <p:to>
                                        <p:strVal val="visible"/>
                                      </p:to>
                                    </p:set>
                                    <p:animEffect filter="fade" transition="in">
                                      <p:cBhvr>
                                        <p:cTn dur="1000"/>
                                        <p:tgtEl>
                                          <p:spTgt spid="78">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8">
                                            <p:txEl>
                                              <p:pRg end="2" st="2"/>
                                            </p:txEl>
                                          </p:spTgt>
                                        </p:tgtEl>
                                        <p:attrNameLst>
                                          <p:attrName>style.visibility</p:attrName>
                                        </p:attrNameLst>
                                      </p:cBhvr>
                                      <p:to>
                                        <p:strVal val="visible"/>
                                      </p:to>
                                    </p:set>
                                    <p:animEffect filter="fade" transition="in">
                                      <p:cBhvr>
                                        <p:cTn dur="1000"/>
                                        <p:tgtEl>
                                          <p:spTgt spid="78">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8">
                                            <p:txEl>
                                              <p:pRg end="3" st="3"/>
                                            </p:txEl>
                                          </p:spTgt>
                                        </p:tgtEl>
                                        <p:attrNameLst>
                                          <p:attrName>style.visibility</p:attrName>
                                        </p:attrNameLst>
                                      </p:cBhvr>
                                      <p:to>
                                        <p:strVal val="visible"/>
                                      </p:to>
                                    </p:set>
                                    <p:animEffect filter="fade" transition="in">
                                      <p:cBhvr>
                                        <p:cTn dur="1000"/>
                                        <p:tgtEl>
                                          <p:spTgt spid="78">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8">
                                            <p:txEl>
                                              <p:pRg end="4" st="4"/>
                                            </p:txEl>
                                          </p:spTgt>
                                        </p:tgtEl>
                                        <p:attrNameLst>
                                          <p:attrName>style.visibility</p:attrName>
                                        </p:attrNameLst>
                                      </p:cBhvr>
                                      <p:to>
                                        <p:strVal val="visible"/>
                                      </p:to>
                                    </p:set>
                                    <p:animEffect filter="fade" transition="in">
                                      <p:cBhvr>
                                        <p:cTn dur="1000"/>
                                        <p:tgtEl>
                                          <p:spTgt spid="78">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8">
                                            <p:txEl>
                                              <p:pRg end="5" st="5"/>
                                            </p:txEl>
                                          </p:spTgt>
                                        </p:tgtEl>
                                        <p:attrNameLst>
                                          <p:attrName>style.visibility</p:attrName>
                                        </p:attrNameLst>
                                      </p:cBhvr>
                                      <p:to>
                                        <p:strVal val="visible"/>
                                      </p:to>
                                    </p:set>
                                    <p:animEffect filter="fade" transition="in">
                                      <p:cBhvr>
                                        <p:cTn dur="1000"/>
                                        <p:tgtEl>
                                          <p:spTgt spid="78">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8">
                                            <p:txEl>
                                              <p:pRg end="6" st="6"/>
                                            </p:txEl>
                                          </p:spTgt>
                                        </p:tgtEl>
                                        <p:attrNameLst>
                                          <p:attrName>style.visibility</p:attrName>
                                        </p:attrNameLst>
                                      </p:cBhvr>
                                      <p:to>
                                        <p:strVal val="visible"/>
                                      </p:to>
                                    </p:set>
                                    <p:animEffect filter="fade" transition="in">
                                      <p:cBhvr>
                                        <p:cTn dur="1000"/>
                                        <p:tgtEl>
                                          <p:spTgt spid="78">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8">
                                            <p:txEl>
                                              <p:pRg end="7" st="7"/>
                                            </p:txEl>
                                          </p:spTgt>
                                        </p:tgtEl>
                                        <p:attrNameLst>
                                          <p:attrName>style.visibility</p:attrName>
                                        </p:attrNameLst>
                                      </p:cBhvr>
                                      <p:to>
                                        <p:strVal val="visible"/>
                                      </p:to>
                                    </p:set>
                                    <p:animEffect filter="fade" transition="in">
                                      <p:cBhvr>
                                        <p:cTn dur="1000"/>
                                        <p:tgtEl>
                                          <p:spTgt spid="78">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8">
                                            <p:txEl>
                                              <p:pRg end="8" st="8"/>
                                            </p:txEl>
                                          </p:spTgt>
                                        </p:tgtEl>
                                        <p:attrNameLst>
                                          <p:attrName>style.visibility</p:attrName>
                                        </p:attrNameLst>
                                      </p:cBhvr>
                                      <p:to>
                                        <p:strVal val="visible"/>
                                      </p:to>
                                    </p:set>
                                    <p:animEffect filter="fade" transition="in">
                                      <p:cBhvr>
                                        <p:cTn dur="1000"/>
                                        <p:tgtEl>
                                          <p:spTgt spid="78">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8">
                                            <p:txEl>
                                              <p:pRg end="9" st="9"/>
                                            </p:txEl>
                                          </p:spTgt>
                                        </p:tgtEl>
                                        <p:attrNameLst>
                                          <p:attrName>style.visibility</p:attrName>
                                        </p:attrNameLst>
                                      </p:cBhvr>
                                      <p:to>
                                        <p:strVal val="visible"/>
                                      </p:to>
                                    </p:set>
                                    <p:animEffect filter="fade" transition="in">
                                      <p:cBhvr>
                                        <p:cTn dur="1000"/>
                                        <p:tgtEl>
                                          <p:spTgt spid="78">
                                            <p:txEl>
                                              <p:pRg end="9" st="9"/>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8">
                                            <p:txEl>
                                              <p:pRg end="10" st="10"/>
                                            </p:txEl>
                                          </p:spTgt>
                                        </p:tgtEl>
                                        <p:attrNameLst>
                                          <p:attrName>style.visibility</p:attrName>
                                        </p:attrNameLst>
                                      </p:cBhvr>
                                      <p:to>
                                        <p:strVal val="visible"/>
                                      </p:to>
                                    </p:set>
                                    <p:animEffect filter="fade" transition="in">
                                      <p:cBhvr>
                                        <p:cTn dur="1000"/>
                                        <p:tgtEl>
                                          <p:spTgt spid="78">
                                            <p:txEl>
                                              <p:pRg end="10" st="1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8"/>
          <p:cNvSpPr txBox="1"/>
          <p:nvPr>
            <p:ph type="title"/>
          </p:nvPr>
        </p:nvSpPr>
        <p:spPr>
          <a:xfrm>
            <a:off x="311700" y="2926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Property Tax Lid Lift</a:t>
            </a:r>
            <a:endParaRPr/>
          </a:p>
        </p:txBody>
      </p:sp>
      <p:sp>
        <p:nvSpPr>
          <p:cNvPr id="84" name="Google Shape;84;p18"/>
          <p:cNvSpPr txBox="1"/>
          <p:nvPr>
            <p:ph idx="1" type="body"/>
          </p:nvPr>
        </p:nvSpPr>
        <p:spPr>
          <a:xfrm>
            <a:off x="311700" y="865325"/>
            <a:ext cx="6149700" cy="3416400"/>
          </a:xfrm>
          <a:prstGeom prst="rect">
            <a:avLst/>
          </a:prstGeom>
        </p:spPr>
        <p:txBody>
          <a:bodyPr anchorCtr="0" anchor="t" bIns="91425" lIns="91425" spcFirstLastPara="1" rIns="91425" wrap="square" tIns="91425">
            <a:noAutofit/>
          </a:bodyPr>
          <a:lstStyle/>
          <a:p>
            <a:pPr indent="0" lvl="0" marL="0" rtl="0" algn="l">
              <a:lnSpc>
                <a:spcPct val="105000"/>
              </a:lnSpc>
              <a:spcBef>
                <a:spcPts val="0"/>
              </a:spcBef>
              <a:spcAft>
                <a:spcPts val="0"/>
              </a:spcAft>
              <a:buSzPts val="605"/>
              <a:buNone/>
            </a:pPr>
            <a:r>
              <a:rPr b="1" lang="en" sz="1200"/>
              <a:t>Bill Number: </a:t>
            </a:r>
            <a:r>
              <a:rPr lang="en" sz="1200"/>
              <a:t>SB 5798, HB 2049</a:t>
            </a:r>
            <a:endParaRPr sz="1200"/>
          </a:p>
          <a:p>
            <a:pPr indent="0" lvl="0" marL="0" rtl="0" algn="l">
              <a:lnSpc>
                <a:spcPct val="105000"/>
              </a:lnSpc>
              <a:spcBef>
                <a:spcPts val="600"/>
              </a:spcBef>
              <a:spcAft>
                <a:spcPts val="0"/>
              </a:spcAft>
              <a:buSzPts val="605"/>
              <a:buNone/>
            </a:pPr>
            <a:r>
              <a:rPr b="1" lang="en" sz="1200"/>
              <a:t>What is it?</a:t>
            </a:r>
            <a:endParaRPr b="1" sz="1200"/>
          </a:p>
          <a:p>
            <a:pPr indent="-304800" lvl="0" marL="457200" rtl="0" algn="l">
              <a:lnSpc>
                <a:spcPct val="105000"/>
              </a:lnSpc>
              <a:spcBef>
                <a:spcPts val="600"/>
              </a:spcBef>
              <a:spcAft>
                <a:spcPts val="0"/>
              </a:spcAft>
              <a:buSzPts val="1200"/>
              <a:buChar char="●"/>
            </a:pPr>
            <a:r>
              <a:rPr lang="en" sz="1200" u="sng"/>
              <a:t>Senate Bill:</a:t>
            </a:r>
            <a:r>
              <a:rPr lang="en" sz="1200"/>
              <a:t> Changes 1% property tax revenue growth limit to factor in population growth + inflation; Changes current property tax exemption for seniors &amp; people with disabilities to completely exempt from state property tax</a:t>
            </a:r>
            <a:endParaRPr sz="1200"/>
          </a:p>
          <a:p>
            <a:pPr indent="-304800" lvl="0" marL="457200" rtl="0" algn="l">
              <a:lnSpc>
                <a:spcPct val="105000"/>
              </a:lnSpc>
              <a:spcBef>
                <a:spcPts val="0"/>
              </a:spcBef>
              <a:spcAft>
                <a:spcPts val="0"/>
              </a:spcAft>
              <a:buSzPts val="1200"/>
              <a:buChar char="●"/>
            </a:pPr>
            <a:r>
              <a:rPr lang="en" sz="1200" u="sng"/>
              <a:t>House Bill:</a:t>
            </a:r>
            <a:r>
              <a:rPr lang="en" sz="1200"/>
              <a:t> Changes 1% property tax revenue growth limit to factor in population growth + inflation, maximum of 3%; Adjusts levy equalization methods</a:t>
            </a:r>
            <a:endParaRPr sz="1200"/>
          </a:p>
          <a:p>
            <a:pPr indent="0" lvl="0" marL="0" rtl="0" algn="l">
              <a:lnSpc>
                <a:spcPct val="105000"/>
              </a:lnSpc>
              <a:spcBef>
                <a:spcPts val="1200"/>
              </a:spcBef>
              <a:spcAft>
                <a:spcPts val="0"/>
              </a:spcAft>
              <a:buSzPts val="605"/>
              <a:buNone/>
            </a:pPr>
            <a:r>
              <a:rPr b="1" lang="en" sz="1200"/>
              <a:t>Who pays?</a:t>
            </a:r>
            <a:endParaRPr b="1" sz="1200"/>
          </a:p>
          <a:p>
            <a:pPr indent="-304800" lvl="0" marL="457200" rtl="0" algn="l">
              <a:lnSpc>
                <a:spcPct val="105000"/>
              </a:lnSpc>
              <a:spcBef>
                <a:spcPts val="600"/>
              </a:spcBef>
              <a:spcAft>
                <a:spcPts val="0"/>
              </a:spcAft>
              <a:buSzPts val="1200"/>
              <a:buChar char="●"/>
            </a:pPr>
            <a:r>
              <a:rPr lang="en" sz="1200"/>
              <a:t>Effectively everyone - property tax adjustments are felt by property owners as well as renters. The same percentage increase is a larger dollar amount for higher-value properties, however.</a:t>
            </a:r>
            <a:endParaRPr sz="1200"/>
          </a:p>
          <a:p>
            <a:pPr indent="0" lvl="0" marL="0" rtl="0" algn="l">
              <a:lnSpc>
                <a:spcPct val="105000"/>
              </a:lnSpc>
              <a:spcBef>
                <a:spcPts val="1200"/>
              </a:spcBef>
              <a:spcAft>
                <a:spcPts val="0"/>
              </a:spcAft>
              <a:buSzPts val="605"/>
              <a:buNone/>
            </a:pPr>
            <a:r>
              <a:rPr b="1" lang="en" sz="1200"/>
              <a:t>How much does it raise?</a:t>
            </a:r>
            <a:endParaRPr b="1" sz="1200"/>
          </a:p>
          <a:p>
            <a:pPr indent="-304800" lvl="0" marL="457200" rtl="0" algn="l">
              <a:spcBef>
                <a:spcPts val="600"/>
              </a:spcBef>
              <a:spcAft>
                <a:spcPts val="0"/>
              </a:spcAft>
              <a:buSzPts val="1200"/>
              <a:buChar char="●"/>
            </a:pPr>
            <a:r>
              <a:rPr lang="en" sz="1200"/>
              <a:t>2 years (2025-27 </a:t>
            </a:r>
            <a:r>
              <a:rPr lang="en" sz="1225"/>
              <a:t>biennium</a:t>
            </a:r>
            <a:r>
              <a:rPr lang="en" sz="1200"/>
              <a:t>): </a:t>
            </a:r>
            <a:r>
              <a:rPr lang="en" sz="1200" u="sng"/>
              <a:t>House:</a:t>
            </a:r>
            <a:r>
              <a:rPr lang="en" sz="1200"/>
              <a:t> </a:t>
            </a:r>
            <a:r>
              <a:rPr b="1" lang="en" sz="1200"/>
              <a:t>$ 200 million  </a:t>
            </a:r>
            <a:r>
              <a:rPr lang="en" sz="1200" u="sng"/>
              <a:t>Senate:</a:t>
            </a:r>
            <a:r>
              <a:rPr lang="en" sz="1200"/>
              <a:t> </a:t>
            </a:r>
            <a:r>
              <a:rPr b="1" lang="en" sz="1200"/>
              <a:t>$ 165 million </a:t>
            </a:r>
            <a:endParaRPr b="1" sz="1200"/>
          </a:p>
          <a:p>
            <a:pPr indent="-304800" lvl="0" marL="457200" rtl="0" algn="l">
              <a:spcBef>
                <a:spcPts val="0"/>
              </a:spcBef>
              <a:spcAft>
                <a:spcPts val="0"/>
              </a:spcAft>
              <a:buSzPts val="1200"/>
              <a:buChar char="●"/>
            </a:pPr>
            <a:r>
              <a:rPr lang="en" sz="1200"/>
              <a:t>4 year total (2025-27, 2027-29 bienniums): </a:t>
            </a:r>
            <a:r>
              <a:rPr lang="en" sz="1200" u="sng"/>
              <a:t>House:</a:t>
            </a:r>
            <a:r>
              <a:rPr lang="en" sz="1200"/>
              <a:t> </a:t>
            </a:r>
            <a:r>
              <a:rPr b="1" lang="en" sz="1200"/>
              <a:t>$ 818 million  </a:t>
            </a:r>
            <a:r>
              <a:rPr lang="en" sz="1200" u="sng"/>
              <a:t>Senate:</a:t>
            </a:r>
            <a:r>
              <a:rPr lang="en" sz="1200"/>
              <a:t> </a:t>
            </a:r>
            <a:r>
              <a:rPr b="1" lang="en" sz="1200"/>
              <a:t>$ 779 million</a:t>
            </a:r>
            <a:endParaRPr sz="1200" u="sng"/>
          </a:p>
        </p:txBody>
      </p:sp>
      <p:sp>
        <p:nvSpPr>
          <p:cNvPr id="85" name="Google Shape;85;p18"/>
          <p:cNvSpPr txBox="1"/>
          <p:nvPr/>
        </p:nvSpPr>
        <p:spPr>
          <a:xfrm>
            <a:off x="6472775" y="727500"/>
            <a:ext cx="2448900" cy="3688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200" u="sng">
                <a:solidFill>
                  <a:schemeClr val="dk2"/>
                </a:solidFill>
                <a:latin typeface="Proxima Nova"/>
                <a:ea typeface="Proxima Nova"/>
                <a:cs typeface="Proxima Nova"/>
                <a:sym typeface="Proxima Nova"/>
              </a:rPr>
              <a:t>Other Analysis Considerations:</a:t>
            </a:r>
            <a:endParaRPr b="1" sz="1200" u="sng">
              <a:solidFill>
                <a:schemeClr val="dk2"/>
              </a:solidFill>
              <a:latin typeface="Proxima Nova"/>
              <a:ea typeface="Proxima Nova"/>
              <a:cs typeface="Proxima Nova"/>
              <a:sym typeface="Proxima Nova"/>
            </a:endParaRPr>
          </a:p>
          <a:p>
            <a:pPr indent="-304800" lvl="0" marL="457200" rtl="0" algn="l">
              <a:spcBef>
                <a:spcPts val="600"/>
              </a:spcBef>
              <a:spcAft>
                <a:spcPts val="0"/>
              </a:spcAft>
              <a:buClr>
                <a:schemeClr val="dk2"/>
              </a:buClr>
              <a:buSzPts val="1200"/>
              <a:buFont typeface="Proxima Nova"/>
              <a:buAutoNum type="arabicPeriod"/>
            </a:pPr>
            <a:r>
              <a:rPr lang="en" sz="1200">
                <a:solidFill>
                  <a:schemeClr val="dk2"/>
                </a:solidFill>
                <a:latin typeface="Proxima Nova"/>
                <a:ea typeface="Proxima Nova"/>
                <a:cs typeface="Proxima Nova"/>
                <a:sym typeface="Proxima Nova"/>
              </a:rPr>
              <a:t>The original basis for the cap on property tax revenue growth is a holdover from an early 2000s Tim Eyman initiative.</a:t>
            </a:r>
            <a:endParaRPr sz="1200">
              <a:solidFill>
                <a:schemeClr val="dk2"/>
              </a:solidFill>
              <a:latin typeface="Proxima Nova"/>
              <a:ea typeface="Proxima Nova"/>
              <a:cs typeface="Proxima Nova"/>
              <a:sym typeface="Proxima Nova"/>
            </a:endParaRPr>
          </a:p>
          <a:p>
            <a:pPr indent="-304800" lvl="0" marL="457200" rtl="0" algn="l">
              <a:spcBef>
                <a:spcPts val="600"/>
              </a:spcBef>
              <a:spcAft>
                <a:spcPts val="0"/>
              </a:spcAft>
              <a:buClr>
                <a:schemeClr val="dk2"/>
              </a:buClr>
              <a:buSzPts val="1200"/>
              <a:buFont typeface="Proxima Nova"/>
              <a:buAutoNum type="arabicPeriod"/>
            </a:pPr>
            <a:r>
              <a:rPr lang="en" sz="1200">
                <a:solidFill>
                  <a:schemeClr val="dk2"/>
                </a:solidFill>
                <a:latin typeface="Proxima Nova"/>
                <a:ea typeface="Proxima Nova"/>
                <a:cs typeface="Proxima Nova"/>
                <a:sym typeface="Proxima Nova"/>
              </a:rPr>
              <a:t>The ability for local levels to effectively meet budget needs is deeply needed - the 1% cap is arbitrary and has hamstrung local level budgets. </a:t>
            </a:r>
            <a:endParaRPr sz="1200">
              <a:solidFill>
                <a:schemeClr val="dk2"/>
              </a:solidFill>
              <a:latin typeface="Proxima Nova"/>
              <a:ea typeface="Proxima Nova"/>
              <a:cs typeface="Proxima Nova"/>
              <a:sym typeface="Proxima Nova"/>
            </a:endParaRPr>
          </a:p>
          <a:p>
            <a:pPr indent="-304800" lvl="0" marL="457200" rtl="0" algn="l">
              <a:spcBef>
                <a:spcPts val="600"/>
              </a:spcBef>
              <a:spcAft>
                <a:spcPts val="600"/>
              </a:spcAft>
              <a:buClr>
                <a:schemeClr val="dk2"/>
              </a:buClr>
              <a:buSzPts val="1200"/>
              <a:buFont typeface="Proxima Nova"/>
              <a:buAutoNum type="arabicPeriod"/>
            </a:pPr>
            <a:r>
              <a:rPr lang="en" sz="1200">
                <a:solidFill>
                  <a:schemeClr val="dk2"/>
                </a:solidFill>
                <a:latin typeface="Proxima Nova"/>
                <a:ea typeface="Proxima Nova"/>
                <a:cs typeface="Proxima Nova"/>
                <a:sym typeface="Proxima Nova"/>
              </a:rPr>
              <a:t>A</a:t>
            </a:r>
            <a:r>
              <a:rPr lang="en" sz="1200">
                <a:solidFill>
                  <a:schemeClr val="dk2"/>
                </a:solidFill>
                <a:latin typeface="Proxima Nova"/>
                <a:ea typeface="Proxima Nova"/>
                <a:cs typeface="Proxima Nova"/>
                <a:sym typeface="Proxima Nova"/>
              </a:rPr>
              <a:t>dditional means to offset property tax increases for low- and middle-income households are needed.</a:t>
            </a:r>
            <a:endParaRPr sz="1200">
              <a:solidFill>
                <a:schemeClr val="dk2"/>
              </a:solidFill>
              <a:latin typeface="Proxima Nova"/>
              <a:ea typeface="Proxima Nova"/>
              <a:cs typeface="Proxima Nova"/>
              <a:sym typeface="Proxima Nov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4">
                                            <p:txEl>
                                              <p:pRg end="0" st="0"/>
                                            </p:txEl>
                                          </p:spTgt>
                                        </p:tgtEl>
                                        <p:attrNameLst>
                                          <p:attrName>style.visibility</p:attrName>
                                        </p:attrNameLst>
                                      </p:cBhvr>
                                      <p:to>
                                        <p:strVal val="visible"/>
                                      </p:to>
                                    </p:set>
                                    <p:animEffect filter="fade" transition="in">
                                      <p:cBhvr>
                                        <p:cTn dur="1000"/>
                                        <p:tgtEl>
                                          <p:spTgt spid="8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4">
                                            <p:txEl>
                                              <p:pRg end="1" st="1"/>
                                            </p:txEl>
                                          </p:spTgt>
                                        </p:tgtEl>
                                        <p:attrNameLst>
                                          <p:attrName>style.visibility</p:attrName>
                                        </p:attrNameLst>
                                      </p:cBhvr>
                                      <p:to>
                                        <p:strVal val="visible"/>
                                      </p:to>
                                    </p:set>
                                    <p:animEffect filter="fade" transition="in">
                                      <p:cBhvr>
                                        <p:cTn dur="1000"/>
                                        <p:tgtEl>
                                          <p:spTgt spid="84">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4">
                                            <p:txEl>
                                              <p:pRg end="2" st="2"/>
                                            </p:txEl>
                                          </p:spTgt>
                                        </p:tgtEl>
                                        <p:attrNameLst>
                                          <p:attrName>style.visibility</p:attrName>
                                        </p:attrNameLst>
                                      </p:cBhvr>
                                      <p:to>
                                        <p:strVal val="visible"/>
                                      </p:to>
                                    </p:set>
                                    <p:animEffect filter="fade" transition="in">
                                      <p:cBhvr>
                                        <p:cTn dur="1000"/>
                                        <p:tgtEl>
                                          <p:spTgt spid="84">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4">
                                            <p:txEl>
                                              <p:pRg end="3" st="3"/>
                                            </p:txEl>
                                          </p:spTgt>
                                        </p:tgtEl>
                                        <p:attrNameLst>
                                          <p:attrName>style.visibility</p:attrName>
                                        </p:attrNameLst>
                                      </p:cBhvr>
                                      <p:to>
                                        <p:strVal val="visible"/>
                                      </p:to>
                                    </p:set>
                                    <p:animEffect filter="fade" transition="in">
                                      <p:cBhvr>
                                        <p:cTn dur="1000"/>
                                        <p:tgtEl>
                                          <p:spTgt spid="84">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4">
                                            <p:txEl>
                                              <p:pRg end="4" st="4"/>
                                            </p:txEl>
                                          </p:spTgt>
                                        </p:tgtEl>
                                        <p:attrNameLst>
                                          <p:attrName>style.visibility</p:attrName>
                                        </p:attrNameLst>
                                      </p:cBhvr>
                                      <p:to>
                                        <p:strVal val="visible"/>
                                      </p:to>
                                    </p:set>
                                    <p:animEffect filter="fade" transition="in">
                                      <p:cBhvr>
                                        <p:cTn dur="1000"/>
                                        <p:tgtEl>
                                          <p:spTgt spid="84">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4">
                                            <p:txEl>
                                              <p:pRg end="5" st="5"/>
                                            </p:txEl>
                                          </p:spTgt>
                                        </p:tgtEl>
                                        <p:attrNameLst>
                                          <p:attrName>style.visibility</p:attrName>
                                        </p:attrNameLst>
                                      </p:cBhvr>
                                      <p:to>
                                        <p:strVal val="visible"/>
                                      </p:to>
                                    </p:set>
                                    <p:animEffect filter="fade" transition="in">
                                      <p:cBhvr>
                                        <p:cTn dur="1000"/>
                                        <p:tgtEl>
                                          <p:spTgt spid="84">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4">
                                            <p:txEl>
                                              <p:pRg end="6" st="6"/>
                                            </p:txEl>
                                          </p:spTgt>
                                        </p:tgtEl>
                                        <p:attrNameLst>
                                          <p:attrName>style.visibility</p:attrName>
                                        </p:attrNameLst>
                                      </p:cBhvr>
                                      <p:to>
                                        <p:strVal val="visible"/>
                                      </p:to>
                                    </p:set>
                                    <p:animEffect filter="fade" transition="in">
                                      <p:cBhvr>
                                        <p:cTn dur="1000"/>
                                        <p:tgtEl>
                                          <p:spTgt spid="84">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4">
                                            <p:txEl>
                                              <p:pRg end="7" st="7"/>
                                            </p:txEl>
                                          </p:spTgt>
                                        </p:tgtEl>
                                        <p:attrNameLst>
                                          <p:attrName>style.visibility</p:attrName>
                                        </p:attrNameLst>
                                      </p:cBhvr>
                                      <p:to>
                                        <p:strVal val="visible"/>
                                      </p:to>
                                    </p:set>
                                    <p:animEffect filter="fade" transition="in">
                                      <p:cBhvr>
                                        <p:cTn dur="1000"/>
                                        <p:tgtEl>
                                          <p:spTgt spid="84">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4">
                                            <p:txEl>
                                              <p:pRg end="8" st="8"/>
                                            </p:txEl>
                                          </p:spTgt>
                                        </p:tgtEl>
                                        <p:attrNameLst>
                                          <p:attrName>style.visibility</p:attrName>
                                        </p:attrNameLst>
                                      </p:cBhvr>
                                      <p:to>
                                        <p:strVal val="visible"/>
                                      </p:to>
                                    </p:set>
                                    <p:animEffect filter="fade" transition="in">
                                      <p:cBhvr>
                                        <p:cTn dur="1000"/>
                                        <p:tgtEl>
                                          <p:spTgt spid="84">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5">
                                            <p:txEl>
                                              <p:pRg end="0" st="0"/>
                                            </p:txEl>
                                          </p:spTgt>
                                        </p:tgtEl>
                                        <p:attrNameLst>
                                          <p:attrName>style.visibility</p:attrName>
                                        </p:attrNameLst>
                                      </p:cBhvr>
                                      <p:to>
                                        <p:strVal val="visible"/>
                                      </p:to>
                                    </p:set>
                                    <p:animEffect filter="fade" transition="in">
                                      <p:cBhvr>
                                        <p:cTn dur="1000"/>
                                        <p:tgtEl>
                                          <p:spTgt spid="8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5">
                                            <p:txEl>
                                              <p:pRg end="1" st="1"/>
                                            </p:txEl>
                                          </p:spTgt>
                                        </p:tgtEl>
                                        <p:attrNameLst>
                                          <p:attrName>style.visibility</p:attrName>
                                        </p:attrNameLst>
                                      </p:cBhvr>
                                      <p:to>
                                        <p:strVal val="visible"/>
                                      </p:to>
                                    </p:set>
                                    <p:animEffect filter="fade" transition="in">
                                      <p:cBhvr>
                                        <p:cTn dur="1000"/>
                                        <p:tgtEl>
                                          <p:spTgt spid="8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5">
                                            <p:txEl>
                                              <p:pRg end="2" st="2"/>
                                            </p:txEl>
                                          </p:spTgt>
                                        </p:tgtEl>
                                        <p:attrNameLst>
                                          <p:attrName>style.visibility</p:attrName>
                                        </p:attrNameLst>
                                      </p:cBhvr>
                                      <p:to>
                                        <p:strVal val="visible"/>
                                      </p:to>
                                    </p:set>
                                    <p:animEffect filter="fade" transition="in">
                                      <p:cBhvr>
                                        <p:cTn dur="1000"/>
                                        <p:tgtEl>
                                          <p:spTgt spid="8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5">
                                            <p:txEl>
                                              <p:pRg end="3" st="3"/>
                                            </p:txEl>
                                          </p:spTgt>
                                        </p:tgtEl>
                                        <p:attrNameLst>
                                          <p:attrName>style.visibility</p:attrName>
                                        </p:attrNameLst>
                                      </p:cBhvr>
                                      <p:to>
                                        <p:strVal val="visible"/>
                                      </p:to>
                                    </p:set>
                                    <p:animEffect filter="fade" transition="in">
                                      <p:cBhvr>
                                        <p:cTn dur="1000"/>
                                        <p:tgtEl>
                                          <p:spTgt spid="85">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9"/>
          <p:cNvSpPr txBox="1"/>
          <p:nvPr>
            <p:ph type="title"/>
          </p:nvPr>
        </p:nvSpPr>
        <p:spPr>
          <a:xfrm>
            <a:off x="311700" y="210150"/>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High-Earner Payroll Tax on Employers</a:t>
            </a:r>
            <a:endParaRPr/>
          </a:p>
        </p:txBody>
      </p:sp>
      <p:sp>
        <p:nvSpPr>
          <p:cNvPr id="91" name="Google Shape;91;p19"/>
          <p:cNvSpPr txBox="1"/>
          <p:nvPr>
            <p:ph idx="1" type="body"/>
          </p:nvPr>
        </p:nvSpPr>
        <p:spPr>
          <a:xfrm>
            <a:off x="311700" y="863550"/>
            <a:ext cx="55395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200"/>
              <a:t>Bill Number(s)</a:t>
            </a:r>
            <a:endParaRPr b="1" sz="1200"/>
          </a:p>
          <a:p>
            <a:pPr indent="-304800" lvl="0" marL="457200" rtl="0" algn="l">
              <a:spcBef>
                <a:spcPts val="600"/>
              </a:spcBef>
              <a:spcAft>
                <a:spcPts val="0"/>
              </a:spcAft>
              <a:buSzPts val="1200"/>
              <a:buChar char="●"/>
            </a:pPr>
            <a:r>
              <a:rPr lang="en" sz="1200"/>
              <a:t>SB 5796</a:t>
            </a:r>
            <a:endParaRPr sz="1200"/>
          </a:p>
          <a:p>
            <a:pPr indent="-304800" lvl="0" marL="457200" rtl="0" algn="l">
              <a:spcBef>
                <a:spcPts val="0"/>
              </a:spcBef>
              <a:spcAft>
                <a:spcPts val="0"/>
              </a:spcAft>
              <a:buSzPts val="1200"/>
              <a:buChar char="●"/>
            </a:pPr>
            <a:r>
              <a:rPr i="1" lang="en" sz="1200"/>
              <a:t>No House version</a:t>
            </a:r>
            <a:endParaRPr i="1" sz="1200"/>
          </a:p>
          <a:p>
            <a:pPr indent="0" lvl="0" marL="0" rtl="0" algn="l">
              <a:spcBef>
                <a:spcPts val="1200"/>
              </a:spcBef>
              <a:spcAft>
                <a:spcPts val="0"/>
              </a:spcAft>
              <a:buNone/>
            </a:pPr>
            <a:r>
              <a:rPr b="1" lang="en" sz="1200"/>
              <a:t>What is it?</a:t>
            </a:r>
            <a:endParaRPr b="1" sz="1200"/>
          </a:p>
          <a:p>
            <a:pPr indent="-304800" lvl="0" marL="457200" rtl="0" algn="l">
              <a:spcBef>
                <a:spcPts val="600"/>
              </a:spcBef>
              <a:spcAft>
                <a:spcPts val="0"/>
              </a:spcAft>
              <a:buSzPts val="1200"/>
              <a:buChar char="●"/>
            </a:pPr>
            <a:r>
              <a:rPr lang="en" sz="1200"/>
              <a:t>5% tax on payroll expenses over social security threshold (about $176,000 in 2025), only for businesses with over $7 million in total payroll</a:t>
            </a:r>
            <a:endParaRPr sz="1200"/>
          </a:p>
          <a:p>
            <a:pPr indent="-304800" lvl="0" marL="457200" rtl="0" algn="l">
              <a:spcBef>
                <a:spcPts val="0"/>
              </a:spcBef>
              <a:spcAft>
                <a:spcPts val="0"/>
              </a:spcAft>
              <a:buSzPts val="1200"/>
              <a:buChar char="●"/>
            </a:pPr>
            <a:r>
              <a:rPr lang="en" sz="1200"/>
              <a:t>For any municipalities that have a similar tax (like the City of Seattle with their Jumpstart Payroll tax), there will be a 100% credit for what the business pays towards the city tax, which goes to offset the state tax</a:t>
            </a:r>
            <a:endParaRPr sz="1200"/>
          </a:p>
          <a:p>
            <a:pPr indent="0" lvl="0" marL="0" rtl="0" algn="l">
              <a:spcBef>
                <a:spcPts val="1200"/>
              </a:spcBef>
              <a:spcAft>
                <a:spcPts val="0"/>
              </a:spcAft>
              <a:buNone/>
            </a:pPr>
            <a:r>
              <a:rPr b="1" lang="en" sz="1200"/>
              <a:t>Who pays?</a:t>
            </a:r>
            <a:endParaRPr b="1" sz="1200"/>
          </a:p>
          <a:p>
            <a:pPr indent="-304800" lvl="0" marL="457200" rtl="0" algn="l">
              <a:spcBef>
                <a:spcPts val="600"/>
              </a:spcBef>
              <a:spcAft>
                <a:spcPts val="0"/>
              </a:spcAft>
              <a:buSzPts val="1200"/>
              <a:buChar char="●"/>
            </a:pPr>
            <a:r>
              <a:rPr lang="en" sz="1200"/>
              <a:t>Roughly 5,289 businesses, with over $7 million in payroll</a:t>
            </a:r>
            <a:endParaRPr sz="1200"/>
          </a:p>
          <a:p>
            <a:pPr indent="0" lvl="0" marL="0" rtl="0" algn="l">
              <a:spcBef>
                <a:spcPts val="1200"/>
              </a:spcBef>
              <a:spcAft>
                <a:spcPts val="0"/>
              </a:spcAft>
              <a:buNone/>
            </a:pPr>
            <a:r>
              <a:rPr b="1" lang="en" sz="1200"/>
              <a:t>How much does it raise?</a:t>
            </a:r>
            <a:endParaRPr b="1" sz="1200"/>
          </a:p>
          <a:p>
            <a:pPr indent="-304800" lvl="0" marL="457200" rtl="0" algn="l">
              <a:spcBef>
                <a:spcPts val="600"/>
              </a:spcBef>
              <a:spcAft>
                <a:spcPts val="0"/>
              </a:spcAft>
              <a:buSzPts val="1200"/>
              <a:buChar char="●"/>
            </a:pPr>
            <a:r>
              <a:rPr lang="en" sz="1200"/>
              <a:t>2 years (2025-27 </a:t>
            </a:r>
            <a:r>
              <a:rPr lang="en" sz="1225"/>
              <a:t>b</a:t>
            </a:r>
            <a:r>
              <a:rPr lang="en" sz="1225"/>
              <a:t>iennium</a:t>
            </a:r>
            <a:r>
              <a:rPr lang="en" sz="1200"/>
              <a:t>): </a:t>
            </a:r>
            <a:r>
              <a:rPr b="1" lang="en" sz="1200"/>
              <a:t>$ 1.8 billion</a:t>
            </a:r>
            <a:r>
              <a:rPr lang="en" sz="1200"/>
              <a:t>	</a:t>
            </a:r>
            <a:endParaRPr sz="1200"/>
          </a:p>
          <a:p>
            <a:pPr indent="-304800" lvl="0" marL="457200" rtl="0" algn="l">
              <a:spcBef>
                <a:spcPts val="0"/>
              </a:spcBef>
              <a:spcAft>
                <a:spcPts val="0"/>
              </a:spcAft>
              <a:buSzPts val="1200"/>
              <a:buChar char="●"/>
            </a:pPr>
            <a:r>
              <a:rPr lang="en" sz="1200"/>
              <a:t>4 year total (2025-27, 2027-29 bienniums): </a:t>
            </a:r>
            <a:r>
              <a:rPr b="1" lang="en" sz="1200"/>
              <a:t>$ 6.6 billion</a:t>
            </a:r>
            <a:endParaRPr b="1" sz="1200"/>
          </a:p>
        </p:txBody>
      </p:sp>
      <p:sp>
        <p:nvSpPr>
          <p:cNvPr id="92" name="Google Shape;92;p19"/>
          <p:cNvSpPr txBox="1"/>
          <p:nvPr/>
        </p:nvSpPr>
        <p:spPr>
          <a:xfrm>
            <a:off x="5760300" y="863550"/>
            <a:ext cx="3012300" cy="3205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200" u="sng">
                <a:solidFill>
                  <a:schemeClr val="dk2"/>
                </a:solidFill>
                <a:latin typeface="Proxima Nova"/>
                <a:ea typeface="Proxima Nova"/>
                <a:cs typeface="Proxima Nova"/>
                <a:sym typeface="Proxima Nova"/>
              </a:rPr>
              <a:t>Other Analysis Considerations:</a:t>
            </a:r>
            <a:endParaRPr b="1" sz="1200" u="sng">
              <a:solidFill>
                <a:schemeClr val="dk2"/>
              </a:solidFill>
              <a:latin typeface="Proxima Nova"/>
              <a:ea typeface="Proxima Nova"/>
              <a:cs typeface="Proxima Nova"/>
              <a:sym typeface="Proxima Nova"/>
            </a:endParaRPr>
          </a:p>
          <a:p>
            <a:pPr indent="-304800" lvl="0" marL="457200" rtl="0" algn="l">
              <a:spcBef>
                <a:spcPts val="600"/>
              </a:spcBef>
              <a:spcAft>
                <a:spcPts val="0"/>
              </a:spcAft>
              <a:buClr>
                <a:schemeClr val="dk2"/>
              </a:buClr>
              <a:buSzPts val="1200"/>
              <a:buFont typeface="Proxima Nova"/>
              <a:buAutoNum type="arabicPeriod"/>
            </a:pPr>
            <a:r>
              <a:rPr lang="en" sz="1200">
                <a:solidFill>
                  <a:schemeClr val="dk2"/>
                </a:solidFill>
                <a:latin typeface="Proxima Nova"/>
                <a:ea typeface="Proxima Nova"/>
                <a:cs typeface="Proxima Nova"/>
                <a:sym typeface="Proxima Nova"/>
              </a:rPr>
              <a:t>There are currently </a:t>
            </a:r>
            <a:r>
              <a:rPr i="1" lang="en" sz="1200">
                <a:solidFill>
                  <a:schemeClr val="dk2"/>
                </a:solidFill>
                <a:latin typeface="Proxima Nova"/>
                <a:ea typeface="Proxima Nova"/>
                <a:cs typeface="Proxima Nova"/>
                <a:sym typeface="Proxima Nova"/>
              </a:rPr>
              <a:t>no </a:t>
            </a:r>
            <a:r>
              <a:rPr lang="en" sz="1200">
                <a:solidFill>
                  <a:schemeClr val="dk2"/>
                </a:solidFill>
                <a:latin typeface="Proxima Nova"/>
                <a:ea typeface="Proxima Nova"/>
                <a:cs typeface="Proxima Nova"/>
                <a:sym typeface="Proxima Nova"/>
              </a:rPr>
              <a:t>exemptions baked into the bill itself (other than the tax applying to businesses with over $7 million in payroll). This will likely a point of negotiation (e.g. the Seattle Jumpstart has some exemptions to help offset unintended impacts).</a:t>
            </a:r>
            <a:endParaRPr sz="1200">
              <a:solidFill>
                <a:schemeClr val="dk2"/>
              </a:solidFill>
              <a:latin typeface="Proxima Nova"/>
              <a:ea typeface="Proxima Nova"/>
              <a:cs typeface="Proxima Nova"/>
              <a:sym typeface="Proxima Nova"/>
            </a:endParaRPr>
          </a:p>
          <a:p>
            <a:pPr indent="-304800" lvl="0" marL="457200" rtl="0" algn="l">
              <a:spcBef>
                <a:spcPts val="600"/>
              </a:spcBef>
              <a:spcAft>
                <a:spcPts val="600"/>
              </a:spcAft>
              <a:buClr>
                <a:schemeClr val="dk2"/>
              </a:buClr>
              <a:buSzPts val="1200"/>
              <a:buFont typeface="Proxima Nova"/>
              <a:buAutoNum type="arabicPeriod"/>
            </a:pPr>
            <a:r>
              <a:rPr lang="en" sz="1200">
                <a:solidFill>
                  <a:schemeClr val="dk2"/>
                </a:solidFill>
                <a:latin typeface="Proxima Nova"/>
                <a:ea typeface="Proxima Nova"/>
                <a:cs typeface="Proxima Nova"/>
                <a:sym typeface="Proxima Nova"/>
              </a:rPr>
              <a:t>Initial analysis from national partners at ITEP suggests that this proposal is likely more progressive revenue raising tool than the B&amp;O surcharge proposal (up next in the briefing).</a:t>
            </a:r>
            <a:endParaRPr sz="1200">
              <a:solidFill>
                <a:schemeClr val="dk2"/>
              </a:solidFill>
              <a:latin typeface="Proxima Nova"/>
              <a:ea typeface="Proxima Nova"/>
              <a:cs typeface="Proxima Nova"/>
              <a:sym typeface="Proxima Nov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1">
                                            <p:txEl>
                                              <p:pRg end="0" st="0"/>
                                            </p:txEl>
                                          </p:spTgt>
                                        </p:tgtEl>
                                        <p:attrNameLst>
                                          <p:attrName>style.visibility</p:attrName>
                                        </p:attrNameLst>
                                      </p:cBhvr>
                                      <p:to>
                                        <p:strVal val="visible"/>
                                      </p:to>
                                    </p:set>
                                    <p:animEffect filter="fade" transition="in">
                                      <p:cBhvr>
                                        <p:cTn dur="1000"/>
                                        <p:tgtEl>
                                          <p:spTgt spid="9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1">
                                            <p:txEl>
                                              <p:pRg end="1" st="1"/>
                                            </p:txEl>
                                          </p:spTgt>
                                        </p:tgtEl>
                                        <p:attrNameLst>
                                          <p:attrName>style.visibility</p:attrName>
                                        </p:attrNameLst>
                                      </p:cBhvr>
                                      <p:to>
                                        <p:strVal val="visible"/>
                                      </p:to>
                                    </p:set>
                                    <p:animEffect filter="fade" transition="in">
                                      <p:cBhvr>
                                        <p:cTn dur="1000"/>
                                        <p:tgtEl>
                                          <p:spTgt spid="91">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1">
                                            <p:txEl>
                                              <p:pRg end="2" st="2"/>
                                            </p:txEl>
                                          </p:spTgt>
                                        </p:tgtEl>
                                        <p:attrNameLst>
                                          <p:attrName>style.visibility</p:attrName>
                                        </p:attrNameLst>
                                      </p:cBhvr>
                                      <p:to>
                                        <p:strVal val="visible"/>
                                      </p:to>
                                    </p:set>
                                    <p:animEffect filter="fade" transition="in">
                                      <p:cBhvr>
                                        <p:cTn dur="1000"/>
                                        <p:tgtEl>
                                          <p:spTgt spid="91">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1">
                                            <p:txEl>
                                              <p:pRg end="3" st="3"/>
                                            </p:txEl>
                                          </p:spTgt>
                                        </p:tgtEl>
                                        <p:attrNameLst>
                                          <p:attrName>style.visibility</p:attrName>
                                        </p:attrNameLst>
                                      </p:cBhvr>
                                      <p:to>
                                        <p:strVal val="visible"/>
                                      </p:to>
                                    </p:set>
                                    <p:animEffect filter="fade" transition="in">
                                      <p:cBhvr>
                                        <p:cTn dur="1000"/>
                                        <p:tgtEl>
                                          <p:spTgt spid="91">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1">
                                            <p:txEl>
                                              <p:pRg end="4" st="4"/>
                                            </p:txEl>
                                          </p:spTgt>
                                        </p:tgtEl>
                                        <p:attrNameLst>
                                          <p:attrName>style.visibility</p:attrName>
                                        </p:attrNameLst>
                                      </p:cBhvr>
                                      <p:to>
                                        <p:strVal val="visible"/>
                                      </p:to>
                                    </p:set>
                                    <p:animEffect filter="fade" transition="in">
                                      <p:cBhvr>
                                        <p:cTn dur="1000"/>
                                        <p:tgtEl>
                                          <p:spTgt spid="91">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1">
                                            <p:txEl>
                                              <p:pRg end="5" st="5"/>
                                            </p:txEl>
                                          </p:spTgt>
                                        </p:tgtEl>
                                        <p:attrNameLst>
                                          <p:attrName>style.visibility</p:attrName>
                                        </p:attrNameLst>
                                      </p:cBhvr>
                                      <p:to>
                                        <p:strVal val="visible"/>
                                      </p:to>
                                    </p:set>
                                    <p:animEffect filter="fade" transition="in">
                                      <p:cBhvr>
                                        <p:cTn dur="1000"/>
                                        <p:tgtEl>
                                          <p:spTgt spid="91">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1">
                                            <p:txEl>
                                              <p:pRg end="6" st="6"/>
                                            </p:txEl>
                                          </p:spTgt>
                                        </p:tgtEl>
                                        <p:attrNameLst>
                                          <p:attrName>style.visibility</p:attrName>
                                        </p:attrNameLst>
                                      </p:cBhvr>
                                      <p:to>
                                        <p:strVal val="visible"/>
                                      </p:to>
                                    </p:set>
                                    <p:animEffect filter="fade" transition="in">
                                      <p:cBhvr>
                                        <p:cTn dur="1000"/>
                                        <p:tgtEl>
                                          <p:spTgt spid="91">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1">
                                            <p:txEl>
                                              <p:pRg end="7" st="7"/>
                                            </p:txEl>
                                          </p:spTgt>
                                        </p:tgtEl>
                                        <p:attrNameLst>
                                          <p:attrName>style.visibility</p:attrName>
                                        </p:attrNameLst>
                                      </p:cBhvr>
                                      <p:to>
                                        <p:strVal val="visible"/>
                                      </p:to>
                                    </p:set>
                                    <p:animEffect filter="fade" transition="in">
                                      <p:cBhvr>
                                        <p:cTn dur="1000"/>
                                        <p:tgtEl>
                                          <p:spTgt spid="91">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1">
                                            <p:txEl>
                                              <p:pRg end="8" st="8"/>
                                            </p:txEl>
                                          </p:spTgt>
                                        </p:tgtEl>
                                        <p:attrNameLst>
                                          <p:attrName>style.visibility</p:attrName>
                                        </p:attrNameLst>
                                      </p:cBhvr>
                                      <p:to>
                                        <p:strVal val="visible"/>
                                      </p:to>
                                    </p:set>
                                    <p:animEffect filter="fade" transition="in">
                                      <p:cBhvr>
                                        <p:cTn dur="1000"/>
                                        <p:tgtEl>
                                          <p:spTgt spid="91">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1">
                                            <p:txEl>
                                              <p:pRg end="9" st="9"/>
                                            </p:txEl>
                                          </p:spTgt>
                                        </p:tgtEl>
                                        <p:attrNameLst>
                                          <p:attrName>style.visibility</p:attrName>
                                        </p:attrNameLst>
                                      </p:cBhvr>
                                      <p:to>
                                        <p:strVal val="visible"/>
                                      </p:to>
                                    </p:set>
                                    <p:animEffect filter="fade" transition="in">
                                      <p:cBhvr>
                                        <p:cTn dur="1000"/>
                                        <p:tgtEl>
                                          <p:spTgt spid="91">
                                            <p:txEl>
                                              <p:pRg end="9" st="9"/>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1">
                                            <p:txEl>
                                              <p:pRg end="10" st="10"/>
                                            </p:txEl>
                                          </p:spTgt>
                                        </p:tgtEl>
                                        <p:attrNameLst>
                                          <p:attrName>style.visibility</p:attrName>
                                        </p:attrNameLst>
                                      </p:cBhvr>
                                      <p:to>
                                        <p:strVal val="visible"/>
                                      </p:to>
                                    </p:set>
                                    <p:animEffect filter="fade" transition="in">
                                      <p:cBhvr>
                                        <p:cTn dur="1000"/>
                                        <p:tgtEl>
                                          <p:spTgt spid="91">
                                            <p:txEl>
                                              <p:pRg end="10" st="1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2">
                                            <p:txEl>
                                              <p:pRg end="0" st="0"/>
                                            </p:txEl>
                                          </p:spTgt>
                                        </p:tgtEl>
                                        <p:attrNameLst>
                                          <p:attrName>style.visibility</p:attrName>
                                        </p:attrNameLst>
                                      </p:cBhvr>
                                      <p:to>
                                        <p:strVal val="visible"/>
                                      </p:to>
                                    </p:set>
                                    <p:animEffect filter="fade" transition="in">
                                      <p:cBhvr>
                                        <p:cTn dur="1000"/>
                                        <p:tgtEl>
                                          <p:spTgt spid="9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2">
                                            <p:txEl>
                                              <p:pRg end="1" st="1"/>
                                            </p:txEl>
                                          </p:spTgt>
                                        </p:tgtEl>
                                        <p:attrNameLst>
                                          <p:attrName>style.visibility</p:attrName>
                                        </p:attrNameLst>
                                      </p:cBhvr>
                                      <p:to>
                                        <p:strVal val="visible"/>
                                      </p:to>
                                    </p:set>
                                    <p:animEffect filter="fade" transition="in">
                                      <p:cBhvr>
                                        <p:cTn dur="1000"/>
                                        <p:tgtEl>
                                          <p:spTgt spid="92">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2">
                                            <p:txEl>
                                              <p:pRg end="2" st="2"/>
                                            </p:txEl>
                                          </p:spTgt>
                                        </p:tgtEl>
                                        <p:attrNameLst>
                                          <p:attrName>style.visibility</p:attrName>
                                        </p:attrNameLst>
                                      </p:cBhvr>
                                      <p:to>
                                        <p:strVal val="visible"/>
                                      </p:to>
                                    </p:set>
                                    <p:animEffect filter="fade" transition="in">
                                      <p:cBhvr>
                                        <p:cTn dur="1000"/>
                                        <p:tgtEl>
                                          <p:spTgt spid="92">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B&amp;O Surcharge for Large Corporations &amp; </a:t>
            </a:r>
            <a:br>
              <a:rPr lang="en"/>
            </a:br>
            <a:r>
              <a:rPr lang="en"/>
              <a:t>Financial Institutions</a:t>
            </a:r>
            <a:endParaRPr/>
          </a:p>
        </p:txBody>
      </p:sp>
      <p:sp>
        <p:nvSpPr>
          <p:cNvPr id="98" name="Google Shape;98;p20"/>
          <p:cNvSpPr txBox="1"/>
          <p:nvPr>
            <p:ph idx="1" type="body"/>
          </p:nvPr>
        </p:nvSpPr>
        <p:spPr>
          <a:xfrm>
            <a:off x="311700" y="1386225"/>
            <a:ext cx="5340300" cy="3191700"/>
          </a:xfrm>
          <a:prstGeom prst="rect">
            <a:avLst/>
          </a:prstGeom>
        </p:spPr>
        <p:txBody>
          <a:bodyPr anchorCtr="0" anchor="t" bIns="91425" lIns="91425" spcFirstLastPara="1" rIns="91425" wrap="square" tIns="91425">
            <a:noAutofit/>
          </a:bodyPr>
          <a:lstStyle/>
          <a:p>
            <a:pPr indent="0" lvl="0" marL="0" rtl="0" algn="l">
              <a:lnSpc>
                <a:spcPct val="85000"/>
              </a:lnSpc>
              <a:spcBef>
                <a:spcPts val="0"/>
              </a:spcBef>
              <a:spcAft>
                <a:spcPts val="0"/>
              </a:spcAft>
              <a:buSzPts val="688"/>
              <a:buNone/>
            </a:pPr>
            <a:r>
              <a:rPr b="1" lang="en" sz="1225"/>
              <a:t>Bill Number</a:t>
            </a:r>
            <a:endParaRPr b="1" sz="1225"/>
          </a:p>
          <a:p>
            <a:pPr indent="-306387" lvl="0" marL="457200" rtl="0" algn="l">
              <a:lnSpc>
                <a:spcPct val="95000"/>
              </a:lnSpc>
              <a:spcBef>
                <a:spcPts val="600"/>
              </a:spcBef>
              <a:spcAft>
                <a:spcPts val="0"/>
              </a:spcAft>
              <a:buSzPts val="1225"/>
              <a:buChar char="●"/>
            </a:pPr>
            <a:r>
              <a:rPr lang="en" sz="1225"/>
              <a:t>HB 2045</a:t>
            </a:r>
            <a:endParaRPr sz="1225"/>
          </a:p>
          <a:p>
            <a:pPr indent="-306387" lvl="0" marL="457200" rtl="0" algn="l">
              <a:lnSpc>
                <a:spcPct val="95000"/>
              </a:lnSpc>
              <a:spcBef>
                <a:spcPts val="0"/>
              </a:spcBef>
              <a:spcAft>
                <a:spcPts val="0"/>
              </a:spcAft>
              <a:buSzPts val="1225"/>
              <a:buChar char="●"/>
            </a:pPr>
            <a:r>
              <a:rPr i="1" lang="en" sz="1225"/>
              <a:t>No Senate version</a:t>
            </a:r>
            <a:endParaRPr i="1" sz="1225"/>
          </a:p>
          <a:p>
            <a:pPr indent="0" lvl="0" marL="0" rtl="0" algn="l">
              <a:lnSpc>
                <a:spcPct val="85000"/>
              </a:lnSpc>
              <a:spcBef>
                <a:spcPts val="1200"/>
              </a:spcBef>
              <a:spcAft>
                <a:spcPts val="0"/>
              </a:spcAft>
              <a:buSzPts val="688"/>
              <a:buNone/>
            </a:pPr>
            <a:r>
              <a:rPr b="1" lang="en" sz="1225"/>
              <a:t>What is it?</a:t>
            </a:r>
            <a:endParaRPr b="1" sz="1225"/>
          </a:p>
          <a:p>
            <a:pPr indent="-306387" lvl="0" marL="457200" rtl="0" algn="l">
              <a:lnSpc>
                <a:spcPct val="95000"/>
              </a:lnSpc>
              <a:spcBef>
                <a:spcPts val="600"/>
              </a:spcBef>
              <a:spcAft>
                <a:spcPts val="0"/>
              </a:spcAft>
              <a:buSzPts val="1225"/>
              <a:buChar char="●"/>
            </a:pPr>
            <a:r>
              <a:rPr lang="en" sz="1225"/>
              <a:t>Establishes a surcharge on businesses with over $250 million in taxable income.</a:t>
            </a:r>
            <a:endParaRPr sz="1225"/>
          </a:p>
          <a:p>
            <a:pPr indent="-306387" lvl="0" marL="457200" rtl="0" algn="l">
              <a:lnSpc>
                <a:spcPct val="95000"/>
              </a:lnSpc>
              <a:spcBef>
                <a:spcPts val="0"/>
              </a:spcBef>
              <a:spcAft>
                <a:spcPts val="0"/>
              </a:spcAft>
              <a:buSzPts val="1225"/>
              <a:buChar char="●"/>
            </a:pPr>
            <a:r>
              <a:rPr lang="en" sz="1225"/>
              <a:t>Increases a surcharge to large financial institutions from 1.2% to 1.9%</a:t>
            </a:r>
            <a:endParaRPr sz="1225"/>
          </a:p>
          <a:p>
            <a:pPr indent="0" lvl="0" marL="0" rtl="0" algn="l">
              <a:lnSpc>
                <a:spcPct val="85000"/>
              </a:lnSpc>
              <a:spcBef>
                <a:spcPts val="1200"/>
              </a:spcBef>
              <a:spcAft>
                <a:spcPts val="0"/>
              </a:spcAft>
              <a:buSzPts val="688"/>
              <a:buNone/>
            </a:pPr>
            <a:r>
              <a:rPr b="1" lang="en" sz="1225"/>
              <a:t>Who pays?</a:t>
            </a:r>
            <a:endParaRPr b="1" sz="1225"/>
          </a:p>
          <a:p>
            <a:pPr indent="-306387" lvl="0" marL="457200" rtl="0" algn="l">
              <a:lnSpc>
                <a:spcPct val="95000"/>
              </a:lnSpc>
              <a:spcBef>
                <a:spcPts val="600"/>
              </a:spcBef>
              <a:spcAft>
                <a:spcPts val="0"/>
              </a:spcAft>
              <a:buSzPts val="1225"/>
              <a:buChar char="●"/>
            </a:pPr>
            <a:r>
              <a:rPr lang="en" sz="1225"/>
              <a:t>400 large businesses and corporations as well as 200 large financial institutions (banks)</a:t>
            </a:r>
            <a:endParaRPr sz="1225"/>
          </a:p>
          <a:p>
            <a:pPr indent="0" lvl="0" marL="0" rtl="0" algn="l">
              <a:lnSpc>
                <a:spcPct val="85000"/>
              </a:lnSpc>
              <a:spcBef>
                <a:spcPts val="1200"/>
              </a:spcBef>
              <a:spcAft>
                <a:spcPts val="0"/>
              </a:spcAft>
              <a:buClr>
                <a:schemeClr val="dk1"/>
              </a:buClr>
              <a:buSzPts val="688"/>
              <a:buFont typeface="Arial"/>
              <a:buNone/>
            </a:pPr>
            <a:r>
              <a:rPr b="1" lang="en" sz="1225"/>
              <a:t>How much does it raise?</a:t>
            </a:r>
            <a:endParaRPr b="1" sz="1225"/>
          </a:p>
          <a:p>
            <a:pPr indent="-304800" lvl="0" marL="457200" rtl="0" algn="l">
              <a:spcBef>
                <a:spcPts val="600"/>
              </a:spcBef>
              <a:spcAft>
                <a:spcPts val="0"/>
              </a:spcAft>
              <a:buSzPts val="1200"/>
              <a:buChar char="●"/>
            </a:pPr>
            <a:r>
              <a:rPr lang="en" sz="1200"/>
              <a:t>2 years (2025-27 </a:t>
            </a:r>
            <a:r>
              <a:rPr lang="en" sz="1225"/>
              <a:t>biennium</a:t>
            </a:r>
            <a:r>
              <a:rPr lang="en" sz="1200"/>
              <a:t>): </a:t>
            </a:r>
            <a:r>
              <a:rPr b="1" lang="en" sz="1200"/>
              <a:t>$ 2.5 billion</a:t>
            </a:r>
            <a:r>
              <a:rPr lang="en" sz="1200"/>
              <a:t>	</a:t>
            </a:r>
            <a:endParaRPr sz="1200"/>
          </a:p>
          <a:p>
            <a:pPr indent="-304800" lvl="0" marL="457200" rtl="0" algn="l">
              <a:spcBef>
                <a:spcPts val="0"/>
              </a:spcBef>
              <a:spcAft>
                <a:spcPts val="0"/>
              </a:spcAft>
              <a:buSzPts val="1200"/>
              <a:buChar char="●"/>
            </a:pPr>
            <a:r>
              <a:rPr lang="en" sz="1200"/>
              <a:t>4 year total (2025-27, 2027-29 bienniums): </a:t>
            </a:r>
            <a:r>
              <a:rPr b="1" lang="en" sz="1200"/>
              <a:t>$ 6.9 billion</a:t>
            </a:r>
            <a:endParaRPr sz="1200"/>
          </a:p>
        </p:txBody>
      </p:sp>
      <p:sp>
        <p:nvSpPr>
          <p:cNvPr id="99" name="Google Shape;99;p20"/>
          <p:cNvSpPr txBox="1"/>
          <p:nvPr/>
        </p:nvSpPr>
        <p:spPr>
          <a:xfrm>
            <a:off x="6108825" y="1347750"/>
            <a:ext cx="2448900" cy="2448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200" u="sng">
                <a:solidFill>
                  <a:schemeClr val="dk2"/>
                </a:solidFill>
                <a:latin typeface="Proxima Nova"/>
                <a:ea typeface="Proxima Nova"/>
                <a:cs typeface="Proxima Nova"/>
                <a:sym typeface="Proxima Nova"/>
              </a:rPr>
              <a:t>Other Analysis Considerations:</a:t>
            </a:r>
            <a:endParaRPr b="1" sz="1200" u="sng">
              <a:solidFill>
                <a:schemeClr val="dk2"/>
              </a:solidFill>
              <a:latin typeface="Proxima Nova"/>
              <a:ea typeface="Proxima Nova"/>
              <a:cs typeface="Proxima Nova"/>
              <a:sym typeface="Proxima Nova"/>
            </a:endParaRPr>
          </a:p>
          <a:p>
            <a:pPr indent="-304800" lvl="0" marL="457200" rtl="0" algn="l">
              <a:spcBef>
                <a:spcPts val="600"/>
              </a:spcBef>
              <a:spcAft>
                <a:spcPts val="0"/>
              </a:spcAft>
              <a:buClr>
                <a:schemeClr val="dk2"/>
              </a:buClr>
              <a:buSzPts val="1200"/>
              <a:buFont typeface="Proxima Nova"/>
              <a:buAutoNum type="arabicPeriod"/>
            </a:pPr>
            <a:r>
              <a:rPr lang="en" sz="1200">
                <a:solidFill>
                  <a:schemeClr val="dk2"/>
                </a:solidFill>
                <a:latin typeface="Proxima Nova"/>
                <a:ea typeface="Proxima Nova"/>
                <a:cs typeface="Proxima Nova"/>
                <a:sym typeface="Proxima Nova"/>
              </a:rPr>
              <a:t>The B&amp;O tax is unique to Washington state, established in the 1930s.</a:t>
            </a:r>
            <a:endParaRPr sz="1200">
              <a:solidFill>
                <a:schemeClr val="dk2"/>
              </a:solidFill>
              <a:latin typeface="Proxima Nova"/>
              <a:ea typeface="Proxima Nova"/>
              <a:cs typeface="Proxima Nova"/>
              <a:sym typeface="Proxima Nova"/>
            </a:endParaRPr>
          </a:p>
          <a:p>
            <a:pPr indent="-304800" lvl="0" marL="457200" rtl="0" algn="l">
              <a:spcBef>
                <a:spcPts val="600"/>
              </a:spcBef>
              <a:spcAft>
                <a:spcPts val="0"/>
              </a:spcAft>
              <a:buClr>
                <a:schemeClr val="dk2"/>
              </a:buClr>
              <a:buSzPts val="1200"/>
              <a:buFont typeface="Proxima Nova"/>
              <a:buAutoNum type="arabicPeriod"/>
            </a:pPr>
            <a:r>
              <a:rPr lang="en" sz="1200">
                <a:solidFill>
                  <a:schemeClr val="dk2"/>
                </a:solidFill>
                <a:latin typeface="Proxima Nova"/>
                <a:ea typeface="Proxima Nova"/>
                <a:cs typeface="Proxima Nova"/>
                <a:sym typeface="Proxima Nova"/>
              </a:rPr>
              <a:t>The B&amp;O tax is a regressive, loophole- filled revenue raising tool.</a:t>
            </a:r>
            <a:endParaRPr sz="1200">
              <a:solidFill>
                <a:schemeClr val="dk2"/>
              </a:solidFill>
              <a:latin typeface="Proxima Nova"/>
              <a:ea typeface="Proxima Nova"/>
              <a:cs typeface="Proxima Nova"/>
              <a:sym typeface="Proxima Nova"/>
            </a:endParaRPr>
          </a:p>
          <a:p>
            <a:pPr indent="-304800" lvl="0" marL="457200" rtl="0" algn="l">
              <a:spcBef>
                <a:spcPts val="600"/>
              </a:spcBef>
              <a:spcAft>
                <a:spcPts val="600"/>
              </a:spcAft>
              <a:buClr>
                <a:schemeClr val="dk2"/>
              </a:buClr>
              <a:buSzPts val="1200"/>
              <a:buFont typeface="Proxima Nova"/>
              <a:buAutoNum type="arabicPeriod"/>
            </a:pPr>
            <a:r>
              <a:rPr lang="en" sz="1200">
                <a:solidFill>
                  <a:schemeClr val="dk2"/>
                </a:solidFill>
                <a:latin typeface="Proxima Nova"/>
                <a:ea typeface="Proxima Nova"/>
                <a:cs typeface="Proxima Nova"/>
                <a:sym typeface="Proxima Nova"/>
              </a:rPr>
              <a:t>Initial analysis suggests that surcharges may be predominantly passed on to consumers. </a:t>
            </a:r>
            <a:endParaRPr sz="1200">
              <a:solidFill>
                <a:schemeClr val="dk2"/>
              </a:solidFill>
              <a:latin typeface="Proxima Nova"/>
              <a:ea typeface="Proxima Nova"/>
              <a:cs typeface="Proxima Nova"/>
              <a:sym typeface="Proxima Nov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8">
                                            <p:txEl>
                                              <p:pRg end="0" st="0"/>
                                            </p:txEl>
                                          </p:spTgt>
                                        </p:tgtEl>
                                        <p:attrNameLst>
                                          <p:attrName>style.visibility</p:attrName>
                                        </p:attrNameLst>
                                      </p:cBhvr>
                                      <p:to>
                                        <p:strVal val="visible"/>
                                      </p:to>
                                    </p:set>
                                    <p:animEffect filter="fade" transition="in">
                                      <p:cBhvr>
                                        <p:cTn dur="1000"/>
                                        <p:tgtEl>
                                          <p:spTgt spid="98">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8">
                                            <p:txEl>
                                              <p:pRg end="1" st="1"/>
                                            </p:txEl>
                                          </p:spTgt>
                                        </p:tgtEl>
                                        <p:attrNameLst>
                                          <p:attrName>style.visibility</p:attrName>
                                        </p:attrNameLst>
                                      </p:cBhvr>
                                      <p:to>
                                        <p:strVal val="visible"/>
                                      </p:to>
                                    </p:set>
                                    <p:animEffect filter="fade" transition="in">
                                      <p:cBhvr>
                                        <p:cTn dur="1000"/>
                                        <p:tgtEl>
                                          <p:spTgt spid="98">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8">
                                            <p:txEl>
                                              <p:pRg end="2" st="2"/>
                                            </p:txEl>
                                          </p:spTgt>
                                        </p:tgtEl>
                                        <p:attrNameLst>
                                          <p:attrName>style.visibility</p:attrName>
                                        </p:attrNameLst>
                                      </p:cBhvr>
                                      <p:to>
                                        <p:strVal val="visible"/>
                                      </p:to>
                                    </p:set>
                                    <p:animEffect filter="fade" transition="in">
                                      <p:cBhvr>
                                        <p:cTn dur="1000"/>
                                        <p:tgtEl>
                                          <p:spTgt spid="98">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8">
                                            <p:txEl>
                                              <p:pRg end="3" st="3"/>
                                            </p:txEl>
                                          </p:spTgt>
                                        </p:tgtEl>
                                        <p:attrNameLst>
                                          <p:attrName>style.visibility</p:attrName>
                                        </p:attrNameLst>
                                      </p:cBhvr>
                                      <p:to>
                                        <p:strVal val="visible"/>
                                      </p:to>
                                    </p:set>
                                    <p:animEffect filter="fade" transition="in">
                                      <p:cBhvr>
                                        <p:cTn dur="1000"/>
                                        <p:tgtEl>
                                          <p:spTgt spid="98">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8">
                                            <p:txEl>
                                              <p:pRg end="4" st="4"/>
                                            </p:txEl>
                                          </p:spTgt>
                                        </p:tgtEl>
                                        <p:attrNameLst>
                                          <p:attrName>style.visibility</p:attrName>
                                        </p:attrNameLst>
                                      </p:cBhvr>
                                      <p:to>
                                        <p:strVal val="visible"/>
                                      </p:to>
                                    </p:set>
                                    <p:animEffect filter="fade" transition="in">
                                      <p:cBhvr>
                                        <p:cTn dur="1000"/>
                                        <p:tgtEl>
                                          <p:spTgt spid="98">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8">
                                            <p:txEl>
                                              <p:pRg end="5" st="5"/>
                                            </p:txEl>
                                          </p:spTgt>
                                        </p:tgtEl>
                                        <p:attrNameLst>
                                          <p:attrName>style.visibility</p:attrName>
                                        </p:attrNameLst>
                                      </p:cBhvr>
                                      <p:to>
                                        <p:strVal val="visible"/>
                                      </p:to>
                                    </p:set>
                                    <p:animEffect filter="fade" transition="in">
                                      <p:cBhvr>
                                        <p:cTn dur="1000"/>
                                        <p:tgtEl>
                                          <p:spTgt spid="98">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8">
                                            <p:txEl>
                                              <p:pRg end="6" st="6"/>
                                            </p:txEl>
                                          </p:spTgt>
                                        </p:tgtEl>
                                        <p:attrNameLst>
                                          <p:attrName>style.visibility</p:attrName>
                                        </p:attrNameLst>
                                      </p:cBhvr>
                                      <p:to>
                                        <p:strVal val="visible"/>
                                      </p:to>
                                    </p:set>
                                    <p:animEffect filter="fade" transition="in">
                                      <p:cBhvr>
                                        <p:cTn dur="1000"/>
                                        <p:tgtEl>
                                          <p:spTgt spid="98">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8">
                                            <p:txEl>
                                              <p:pRg end="7" st="7"/>
                                            </p:txEl>
                                          </p:spTgt>
                                        </p:tgtEl>
                                        <p:attrNameLst>
                                          <p:attrName>style.visibility</p:attrName>
                                        </p:attrNameLst>
                                      </p:cBhvr>
                                      <p:to>
                                        <p:strVal val="visible"/>
                                      </p:to>
                                    </p:set>
                                    <p:animEffect filter="fade" transition="in">
                                      <p:cBhvr>
                                        <p:cTn dur="1000"/>
                                        <p:tgtEl>
                                          <p:spTgt spid="98">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8">
                                            <p:txEl>
                                              <p:pRg end="8" st="8"/>
                                            </p:txEl>
                                          </p:spTgt>
                                        </p:tgtEl>
                                        <p:attrNameLst>
                                          <p:attrName>style.visibility</p:attrName>
                                        </p:attrNameLst>
                                      </p:cBhvr>
                                      <p:to>
                                        <p:strVal val="visible"/>
                                      </p:to>
                                    </p:set>
                                    <p:animEffect filter="fade" transition="in">
                                      <p:cBhvr>
                                        <p:cTn dur="1000"/>
                                        <p:tgtEl>
                                          <p:spTgt spid="98">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8">
                                            <p:txEl>
                                              <p:pRg end="9" st="9"/>
                                            </p:txEl>
                                          </p:spTgt>
                                        </p:tgtEl>
                                        <p:attrNameLst>
                                          <p:attrName>style.visibility</p:attrName>
                                        </p:attrNameLst>
                                      </p:cBhvr>
                                      <p:to>
                                        <p:strVal val="visible"/>
                                      </p:to>
                                    </p:set>
                                    <p:animEffect filter="fade" transition="in">
                                      <p:cBhvr>
                                        <p:cTn dur="1000"/>
                                        <p:tgtEl>
                                          <p:spTgt spid="98">
                                            <p:txEl>
                                              <p:pRg end="9" st="9"/>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8">
                                            <p:txEl>
                                              <p:pRg end="10" st="10"/>
                                            </p:txEl>
                                          </p:spTgt>
                                        </p:tgtEl>
                                        <p:attrNameLst>
                                          <p:attrName>style.visibility</p:attrName>
                                        </p:attrNameLst>
                                      </p:cBhvr>
                                      <p:to>
                                        <p:strVal val="visible"/>
                                      </p:to>
                                    </p:set>
                                    <p:animEffect filter="fade" transition="in">
                                      <p:cBhvr>
                                        <p:cTn dur="1000"/>
                                        <p:tgtEl>
                                          <p:spTgt spid="98">
                                            <p:txEl>
                                              <p:pRg end="10" st="1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9"/>
                                        </p:tgtEl>
                                        <p:attrNameLst>
                                          <p:attrName>style.visibility</p:attrName>
                                        </p:attrNameLst>
                                      </p:cBhvr>
                                      <p:to>
                                        <p:strVal val="visible"/>
                                      </p:to>
                                    </p:set>
                                    <p:animEffect filter="fade" transition="in">
                                      <p:cBhvr>
                                        <p:cTn dur="1000"/>
                                        <p:tgtEl>
                                          <p:spTgt spid="9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Repealing obsolete tax preferences &amp; loopholes</a:t>
            </a:r>
            <a:endParaRPr/>
          </a:p>
        </p:txBody>
      </p:sp>
      <p:sp>
        <p:nvSpPr>
          <p:cNvPr id="105" name="Google Shape;105;p21"/>
          <p:cNvSpPr txBox="1"/>
          <p:nvPr>
            <p:ph idx="1" type="body"/>
          </p:nvPr>
        </p:nvSpPr>
        <p:spPr>
          <a:xfrm>
            <a:off x="311700" y="1017725"/>
            <a:ext cx="6080700" cy="34164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688"/>
              <a:buNone/>
            </a:pPr>
            <a:r>
              <a:rPr b="1" lang="en" sz="1225"/>
              <a:t>Bill Number</a:t>
            </a:r>
            <a:endParaRPr b="1" sz="1225"/>
          </a:p>
          <a:p>
            <a:pPr indent="-306387" lvl="0" marL="457200" rtl="0" algn="l">
              <a:lnSpc>
                <a:spcPct val="95000"/>
              </a:lnSpc>
              <a:spcBef>
                <a:spcPts val="600"/>
              </a:spcBef>
              <a:spcAft>
                <a:spcPts val="0"/>
              </a:spcAft>
              <a:buSzPts val="1225"/>
              <a:buChar char="●"/>
            </a:pPr>
            <a:r>
              <a:rPr lang="en" sz="1225"/>
              <a:t>SB 5794</a:t>
            </a:r>
            <a:endParaRPr sz="1225"/>
          </a:p>
          <a:p>
            <a:pPr indent="-306387" lvl="0" marL="457200" rtl="0" algn="l">
              <a:lnSpc>
                <a:spcPct val="95000"/>
              </a:lnSpc>
              <a:spcBef>
                <a:spcPts val="0"/>
              </a:spcBef>
              <a:spcAft>
                <a:spcPts val="0"/>
              </a:spcAft>
              <a:buSzPts val="1225"/>
              <a:buChar char="●"/>
            </a:pPr>
            <a:r>
              <a:rPr i="1" lang="en" sz="1225"/>
              <a:t>No House version</a:t>
            </a:r>
            <a:endParaRPr i="1" sz="1225"/>
          </a:p>
          <a:p>
            <a:pPr indent="0" lvl="0" marL="0" rtl="0" algn="l">
              <a:lnSpc>
                <a:spcPct val="95000"/>
              </a:lnSpc>
              <a:spcBef>
                <a:spcPts val="1200"/>
              </a:spcBef>
              <a:spcAft>
                <a:spcPts val="0"/>
              </a:spcAft>
              <a:buSzPts val="688"/>
              <a:buNone/>
            </a:pPr>
            <a:r>
              <a:rPr b="1" lang="en" sz="1225"/>
              <a:t>What is it?</a:t>
            </a:r>
            <a:endParaRPr b="1" sz="1225"/>
          </a:p>
          <a:p>
            <a:pPr indent="-306387" lvl="0" marL="457200" rtl="0" algn="l">
              <a:lnSpc>
                <a:spcPct val="95000"/>
              </a:lnSpc>
              <a:spcBef>
                <a:spcPts val="600"/>
              </a:spcBef>
              <a:spcAft>
                <a:spcPts val="0"/>
              </a:spcAft>
              <a:buSzPts val="1225"/>
              <a:buChar char="●"/>
            </a:pPr>
            <a:r>
              <a:rPr lang="en" sz="1225"/>
              <a:t>Repeals a roughly 20 tax exemptions identified by the Joint Legislative Audit and Review Committee (JLARC). </a:t>
            </a:r>
            <a:endParaRPr sz="1225"/>
          </a:p>
          <a:p>
            <a:pPr indent="-306387" lvl="0" marL="457200" rtl="0" algn="l">
              <a:lnSpc>
                <a:spcPct val="95000"/>
              </a:lnSpc>
              <a:spcBef>
                <a:spcPts val="0"/>
              </a:spcBef>
              <a:spcAft>
                <a:spcPts val="0"/>
              </a:spcAft>
              <a:buSzPts val="1225"/>
              <a:buChar char="●"/>
            </a:pPr>
            <a:r>
              <a:rPr lang="en" sz="1225"/>
              <a:t>These exemptions were identified as obsolete or ineffective (examples include carve outs for gold bullion [notably NOT the same thing as chicken bouillon lol] and prescription drug wholesalers).</a:t>
            </a:r>
            <a:endParaRPr sz="1225"/>
          </a:p>
          <a:p>
            <a:pPr indent="0" lvl="0" marL="0" rtl="0" algn="l">
              <a:lnSpc>
                <a:spcPct val="95000"/>
              </a:lnSpc>
              <a:spcBef>
                <a:spcPts val="1200"/>
              </a:spcBef>
              <a:spcAft>
                <a:spcPts val="0"/>
              </a:spcAft>
              <a:buSzPts val="688"/>
              <a:buNone/>
            </a:pPr>
            <a:r>
              <a:rPr b="1" lang="en" sz="1225"/>
              <a:t>Who pays?</a:t>
            </a:r>
            <a:endParaRPr b="1" sz="1225"/>
          </a:p>
          <a:p>
            <a:pPr indent="-306387" lvl="0" marL="457200" rtl="0" algn="l">
              <a:lnSpc>
                <a:spcPct val="95000"/>
              </a:lnSpc>
              <a:spcBef>
                <a:spcPts val="600"/>
              </a:spcBef>
              <a:spcAft>
                <a:spcPts val="0"/>
              </a:spcAft>
              <a:buSzPts val="1225"/>
              <a:buChar char="●"/>
            </a:pPr>
            <a:r>
              <a:rPr lang="en" sz="1225"/>
              <a:t>Businesses via B&amp;O business tax breaks being repealed</a:t>
            </a:r>
            <a:endParaRPr sz="1225"/>
          </a:p>
          <a:p>
            <a:pPr indent="0" lvl="0" marL="0" rtl="0" algn="l">
              <a:lnSpc>
                <a:spcPct val="95000"/>
              </a:lnSpc>
              <a:spcBef>
                <a:spcPts val="1200"/>
              </a:spcBef>
              <a:spcAft>
                <a:spcPts val="0"/>
              </a:spcAft>
              <a:buSzPts val="688"/>
              <a:buNone/>
            </a:pPr>
            <a:r>
              <a:rPr b="1" lang="en" sz="1225"/>
              <a:t>How much does it raise?</a:t>
            </a:r>
            <a:endParaRPr b="1" sz="1225"/>
          </a:p>
          <a:p>
            <a:pPr indent="-304800" lvl="0" marL="457200" rtl="0" algn="l">
              <a:spcBef>
                <a:spcPts val="600"/>
              </a:spcBef>
              <a:spcAft>
                <a:spcPts val="0"/>
              </a:spcAft>
              <a:buSzPts val="1200"/>
              <a:buChar char="●"/>
            </a:pPr>
            <a:r>
              <a:rPr lang="en" sz="1200"/>
              <a:t>2 years (2025-27 </a:t>
            </a:r>
            <a:r>
              <a:rPr lang="en" sz="1225"/>
              <a:t>biennium</a:t>
            </a:r>
            <a:r>
              <a:rPr lang="en" sz="1200"/>
              <a:t>): </a:t>
            </a:r>
            <a:r>
              <a:rPr b="1" lang="en" sz="1200"/>
              <a:t>$ 403 million</a:t>
            </a:r>
            <a:endParaRPr sz="1200"/>
          </a:p>
          <a:p>
            <a:pPr indent="-304800" lvl="0" marL="457200" rtl="0" algn="l">
              <a:spcBef>
                <a:spcPts val="0"/>
              </a:spcBef>
              <a:spcAft>
                <a:spcPts val="0"/>
              </a:spcAft>
              <a:buSzPts val="1200"/>
              <a:buChar char="●"/>
            </a:pPr>
            <a:r>
              <a:rPr lang="en" sz="1200"/>
              <a:t>4 year total (2025-27, 2027-29 bienniums): </a:t>
            </a:r>
            <a:r>
              <a:rPr b="1" lang="en" sz="1200"/>
              <a:t>$ 1.0 billion</a:t>
            </a:r>
            <a:endParaRPr sz="1225"/>
          </a:p>
          <a:p>
            <a:pPr indent="0" lvl="0" marL="0" rtl="0" algn="l">
              <a:lnSpc>
                <a:spcPct val="95000"/>
              </a:lnSpc>
              <a:spcBef>
                <a:spcPts val="1200"/>
              </a:spcBef>
              <a:spcAft>
                <a:spcPts val="1200"/>
              </a:spcAft>
              <a:buSzPts val="688"/>
              <a:buNone/>
            </a:pPr>
            <a:r>
              <a:t/>
            </a:r>
            <a:endParaRPr sz="1225"/>
          </a:p>
        </p:txBody>
      </p:sp>
      <p:sp>
        <p:nvSpPr>
          <p:cNvPr id="106" name="Google Shape;106;p21"/>
          <p:cNvSpPr txBox="1"/>
          <p:nvPr/>
        </p:nvSpPr>
        <p:spPr>
          <a:xfrm>
            <a:off x="6129200" y="1017725"/>
            <a:ext cx="2612700" cy="2448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200" u="sng">
                <a:solidFill>
                  <a:schemeClr val="dk2"/>
                </a:solidFill>
                <a:latin typeface="Proxima Nova"/>
                <a:ea typeface="Proxima Nova"/>
                <a:cs typeface="Proxima Nova"/>
                <a:sym typeface="Proxima Nova"/>
              </a:rPr>
              <a:t>Other Analysis Considerations:</a:t>
            </a:r>
            <a:endParaRPr b="1" sz="1200" u="sng">
              <a:solidFill>
                <a:schemeClr val="dk2"/>
              </a:solidFill>
              <a:latin typeface="Proxima Nova"/>
              <a:ea typeface="Proxima Nova"/>
              <a:cs typeface="Proxima Nova"/>
              <a:sym typeface="Proxima Nova"/>
            </a:endParaRPr>
          </a:p>
          <a:p>
            <a:pPr indent="-304800" lvl="0" marL="457200" rtl="0" algn="l">
              <a:spcBef>
                <a:spcPts val="600"/>
              </a:spcBef>
              <a:spcAft>
                <a:spcPts val="0"/>
              </a:spcAft>
              <a:buClr>
                <a:schemeClr val="dk2"/>
              </a:buClr>
              <a:buSzPts val="1200"/>
              <a:buFont typeface="Proxima Nova"/>
              <a:buAutoNum type="arabicPeriod"/>
            </a:pPr>
            <a:r>
              <a:rPr lang="en" sz="1200">
                <a:solidFill>
                  <a:schemeClr val="dk2"/>
                </a:solidFill>
                <a:latin typeface="Proxima Nova"/>
                <a:ea typeface="Proxima Nova"/>
                <a:cs typeface="Proxima Nova"/>
                <a:sym typeface="Proxima Nova"/>
              </a:rPr>
              <a:t>Previously, Budget and Policy Center led work in the mid-2010s to repeal a number of regressive tax preferences and loopholes. Much of that work concluded because there was not appetite from lawmakers to do more beyond the most regressive options.</a:t>
            </a:r>
            <a:endParaRPr sz="1200">
              <a:solidFill>
                <a:schemeClr val="dk2"/>
              </a:solidFill>
              <a:latin typeface="Proxima Nova"/>
              <a:ea typeface="Proxima Nova"/>
              <a:cs typeface="Proxima Nova"/>
              <a:sym typeface="Proxima Nova"/>
            </a:endParaRPr>
          </a:p>
          <a:p>
            <a:pPr indent="-304800" lvl="0" marL="457200" rtl="0" algn="l">
              <a:spcBef>
                <a:spcPts val="600"/>
              </a:spcBef>
              <a:spcAft>
                <a:spcPts val="600"/>
              </a:spcAft>
              <a:buClr>
                <a:schemeClr val="dk2"/>
              </a:buClr>
              <a:buSzPts val="1200"/>
              <a:buFont typeface="Proxima Nova"/>
              <a:buAutoNum type="arabicPeriod"/>
            </a:pPr>
            <a:r>
              <a:rPr lang="en" sz="1200">
                <a:solidFill>
                  <a:schemeClr val="dk2"/>
                </a:solidFill>
                <a:latin typeface="Proxima Nova"/>
                <a:ea typeface="Proxima Nova"/>
                <a:cs typeface="Proxima Nova"/>
                <a:sym typeface="Proxima Nova"/>
              </a:rPr>
              <a:t>This bill represents the un-addressed remaining tax preferences and </a:t>
            </a:r>
            <a:r>
              <a:rPr lang="en" sz="1200">
                <a:solidFill>
                  <a:schemeClr val="dk2"/>
                </a:solidFill>
                <a:latin typeface="Proxima Nova"/>
                <a:ea typeface="Proxima Nova"/>
                <a:cs typeface="Proxima Nova"/>
                <a:sym typeface="Proxima Nova"/>
              </a:rPr>
              <a:t>loopholes that </a:t>
            </a:r>
            <a:r>
              <a:rPr lang="en" sz="1200">
                <a:solidFill>
                  <a:schemeClr val="dk2"/>
                </a:solidFill>
                <a:latin typeface="Proxima Nova"/>
                <a:ea typeface="Proxima Nova"/>
                <a:cs typeface="Proxima Nova"/>
                <a:sym typeface="Proxima Nova"/>
              </a:rPr>
              <a:t>are a significant source of revenue for the state.</a:t>
            </a:r>
            <a:endParaRPr sz="1200">
              <a:solidFill>
                <a:schemeClr val="dk2"/>
              </a:solidFill>
              <a:latin typeface="Proxima Nova"/>
              <a:ea typeface="Proxima Nova"/>
              <a:cs typeface="Proxima Nova"/>
              <a:sym typeface="Proxima Nov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5">
                                            <p:txEl>
                                              <p:pRg end="0" st="0"/>
                                            </p:txEl>
                                          </p:spTgt>
                                        </p:tgtEl>
                                        <p:attrNameLst>
                                          <p:attrName>style.visibility</p:attrName>
                                        </p:attrNameLst>
                                      </p:cBhvr>
                                      <p:to>
                                        <p:strVal val="visible"/>
                                      </p:to>
                                    </p:set>
                                    <p:animEffect filter="fade" transition="in">
                                      <p:cBhvr>
                                        <p:cTn dur="1000"/>
                                        <p:tgtEl>
                                          <p:spTgt spid="10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5">
                                            <p:txEl>
                                              <p:pRg end="1" st="1"/>
                                            </p:txEl>
                                          </p:spTgt>
                                        </p:tgtEl>
                                        <p:attrNameLst>
                                          <p:attrName>style.visibility</p:attrName>
                                        </p:attrNameLst>
                                      </p:cBhvr>
                                      <p:to>
                                        <p:strVal val="visible"/>
                                      </p:to>
                                    </p:set>
                                    <p:animEffect filter="fade" transition="in">
                                      <p:cBhvr>
                                        <p:cTn dur="1000"/>
                                        <p:tgtEl>
                                          <p:spTgt spid="10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5">
                                            <p:txEl>
                                              <p:pRg end="2" st="2"/>
                                            </p:txEl>
                                          </p:spTgt>
                                        </p:tgtEl>
                                        <p:attrNameLst>
                                          <p:attrName>style.visibility</p:attrName>
                                        </p:attrNameLst>
                                      </p:cBhvr>
                                      <p:to>
                                        <p:strVal val="visible"/>
                                      </p:to>
                                    </p:set>
                                    <p:animEffect filter="fade" transition="in">
                                      <p:cBhvr>
                                        <p:cTn dur="1000"/>
                                        <p:tgtEl>
                                          <p:spTgt spid="10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5">
                                            <p:txEl>
                                              <p:pRg end="3" st="3"/>
                                            </p:txEl>
                                          </p:spTgt>
                                        </p:tgtEl>
                                        <p:attrNameLst>
                                          <p:attrName>style.visibility</p:attrName>
                                        </p:attrNameLst>
                                      </p:cBhvr>
                                      <p:to>
                                        <p:strVal val="visible"/>
                                      </p:to>
                                    </p:set>
                                    <p:animEffect filter="fade" transition="in">
                                      <p:cBhvr>
                                        <p:cTn dur="1000"/>
                                        <p:tgtEl>
                                          <p:spTgt spid="105">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5">
                                            <p:txEl>
                                              <p:pRg end="4" st="4"/>
                                            </p:txEl>
                                          </p:spTgt>
                                        </p:tgtEl>
                                        <p:attrNameLst>
                                          <p:attrName>style.visibility</p:attrName>
                                        </p:attrNameLst>
                                      </p:cBhvr>
                                      <p:to>
                                        <p:strVal val="visible"/>
                                      </p:to>
                                    </p:set>
                                    <p:animEffect filter="fade" transition="in">
                                      <p:cBhvr>
                                        <p:cTn dur="1000"/>
                                        <p:tgtEl>
                                          <p:spTgt spid="105">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5">
                                            <p:txEl>
                                              <p:pRg end="5" st="5"/>
                                            </p:txEl>
                                          </p:spTgt>
                                        </p:tgtEl>
                                        <p:attrNameLst>
                                          <p:attrName>style.visibility</p:attrName>
                                        </p:attrNameLst>
                                      </p:cBhvr>
                                      <p:to>
                                        <p:strVal val="visible"/>
                                      </p:to>
                                    </p:set>
                                    <p:animEffect filter="fade" transition="in">
                                      <p:cBhvr>
                                        <p:cTn dur="1000"/>
                                        <p:tgtEl>
                                          <p:spTgt spid="105">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5">
                                            <p:txEl>
                                              <p:pRg end="6" st="6"/>
                                            </p:txEl>
                                          </p:spTgt>
                                        </p:tgtEl>
                                        <p:attrNameLst>
                                          <p:attrName>style.visibility</p:attrName>
                                        </p:attrNameLst>
                                      </p:cBhvr>
                                      <p:to>
                                        <p:strVal val="visible"/>
                                      </p:to>
                                    </p:set>
                                    <p:animEffect filter="fade" transition="in">
                                      <p:cBhvr>
                                        <p:cTn dur="1000"/>
                                        <p:tgtEl>
                                          <p:spTgt spid="105">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5">
                                            <p:txEl>
                                              <p:pRg end="7" st="7"/>
                                            </p:txEl>
                                          </p:spTgt>
                                        </p:tgtEl>
                                        <p:attrNameLst>
                                          <p:attrName>style.visibility</p:attrName>
                                        </p:attrNameLst>
                                      </p:cBhvr>
                                      <p:to>
                                        <p:strVal val="visible"/>
                                      </p:to>
                                    </p:set>
                                    <p:animEffect filter="fade" transition="in">
                                      <p:cBhvr>
                                        <p:cTn dur="1000"/>
                                        <p:tgtEl>
                                          <p:spTgt spid="105">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5">
                                            <p:txEl>
                                              <p:pRg end="8" st="8"/>
                                            </p:txEl>
                                          </p:spTgt>
                                        </p:tgtEl>
                                        <p:attrNameLst>
                                          <p:attrName>style.visibility</p:attrName>
                                        </p:attrNameLst>
                                      </p:cBhvr>
                                      <p:to>
                                        <p:strVal val="visible"/>
                                      </p:to>
                                    </p:set>
                                    <p:animEffect filter="fade" transition="in">
                                      <p:cBhvr>
                                        <p:cTn dur="1000"/>
                                        <p:tgtEl>
                                          <p:spTgt spid="105">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5">
                                            <p:txEl>
                                              <p:pRg end="9" st="9"/>
                                            </p:txEl>
                                          </p:spTgt>
                                        </p:tgtEl>
                                        <p:attrNameLst>
                                          <p:attrName>style.visibility</p:attrName>
                                        </p:attrNameLst>
                                      </p:cBhvr>
                                      <p:to>
                                        <p:strVal val="visible"/>
                                      </p:to>
                                    </p:set>
                                    <p:animEffect filter="fade" transition="in">
                                      <p:cBhvr>
                                        <p:cTn dur="1000"/>
                                        <p:tgtEl>
                                          <p:spTgt spid="105">
                                            <p:txEl>
                                              <p:pRg end="9" st="9"/>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5">
                                            <p:txEl>
                                              <p:pRg end="10" st="10"/>
                                            </p:txEl>
                                          </p:spTgt>
                                        </p:tgtEl>
                                        <p:attrNameLst>
                                          <p:attrName>style.visibility</p:attrName>
                                        </p:attrNameLst>
                                      </p:cBhvr>
                                      <p:to>
                                        <p:strVal val="visible"/>
                                      </p:to>
                                    </p:set>
                                    <p:animEffect filter="fade" transition="in">
                                      <p:cBhvr>
                                        <p:cTn dur="1000"/>
                                        <p:tgtEl>
                                          <p:spTgt spid="105">
                                            <p:txEl>
                                              <p:pRg end="10" st="1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5">
                                            <p:txEl>
                                              <p:pRg end="11" st="11"/>
                                            </p:txEl>
                                          </p:spTgt>
                                        </p:tgtEl>
                                        <p:attrNameLst>
                                          <p:attrName>style.visibility</p:attrName>
                                        </p:attrNameLst>
                                      </p:cBhvr>
                                      <p:to>
                                        <p:strVal val="visible"/>
                                      </p:to>
                                    </p:set>
                                    <p:animEffect filter="fade" transition="in">
                                      <p:cBhvr>
                                        <p:cTn dur="1000"/>
                                        <p:tgtEl>
                                          <p:spTgt spid="105">
                                            <p:txEl>
                                              <p:pRg end="11" st="1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6">
                                            <p:txEl>
                                              <p:pRg end="0" st="0"/>
                                            </p:txEl>
                                          </p:spTgt>
                                        </p:tgtEl>
                                        <p:attrNameLst>
                                          <p:attrName>style.visibility</p:attrName>
                                        </p:attrNameLst>
                                      </p:cBhvr>
                                      <p:to>
                                        <p:strVal val="visible"/>
                                      </p:to>
                                    </p:set>
                                    <p:animEffect filter="fade" transition="in">
                                      <p:cBhvr>
                                        <p:cTn dur="1000"/>
                                        <p:tgtEl>
                                          <p:spTgt spid="10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6">
                                            <p:txEl>
                                              <p:pRg end="1" st="1"/>
                                            </p:txEl>
                                          </p:spTgt>
                                        </p:tgtEl>
                                        <p:attrNameLst>
                                          <p:attrName>style.visibility</p:attrName>
                                        </p:attrNameLst>
                                      </p:cBhvr>
                                      <p:to>
                                        <p:strVal val="visible"/>
                                      </p:to>
                                    </p:set>
                                    <p:animEffect filter="fade" transition="in">
                                      <p:cBhvr>
                                        <p:cTn dur="1000"/>
                                        <p:tgtEl>
                                          <p:spTgt spid="10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6">
                                            <p:txEl>
                                              <p:pRg end="2" st="2"/>
                                            </p:txEl>
                                          </p:spTgt>
                                        </p:tgtEl>
                                        <p:attrNameLst>
                                          <p:attrName>style.visibility</p:attrName>
                                        </p:attrNameLst>
                                      </p:cBhvr>
                                      <p:to>
                                        <p:strVal val="visible"/>
                                      </p:to>
                                    </p:set>
                                    <p:animEffect filter="fade" transition="in">
                                      <p:cBhvr>
                                        <p:cTn dur="1000"/>
                                        <p:tgtEl>
                                          <p:spTgt spid="106">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