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71" r:id="rId2"/>
    <p:sldId id="280" r:id="rId3"/>
    <p:sldId id="284" r:id="rId4"/>
    <p:sldId id="285" r:id="rId5"/>
    <p:sldId id="286" r:id="rId6"/>
    <p:sldId id="283" r:id="rId7"/>
    <p:sldId id="272" r:id="rId8"/>
    <p:sldId id="281" r:id="rId9"/>
    <p:sldId id="256" r:id="rId10"/>
    <p:sldId id="273" r:id="rId11"/>
    <p:sldId id="260" r:id="rId12"/>
    <p:sldId id="261" r:id="rId13"/>
    <p:sldId id="259" r:id="rId14"/>
    <p:sldId id="262" r:id="rId15"/>
    <p:sldId id="263" r:id="rId16"/>
    <p:sldId id="265" r:id="rId17"/>
    <p:sldId id="264" r:id="rId18"/>
    <p:sldId id="266" r:id="rId19"/>
    <p:sldId id="268" r:id="rId20"/>
    <p:sldId id="269" r:id="rId21"/>
    <p:sldId id="267" r:id="rId22"/>
    <p:sldId id="270" r:id="rId23"/>
    <p:sldId id="274" r:id="rId24"/>
    <p:sldId id="275" r:id="rId25"/>
    <p:sldId id="276" r:id="rId26"/>
    <p:sldId id="277" r:id="rId27"/>
    <p:sldId id="278" r:id="rId28"/>
    <p:sldId id="279"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2FF"/>
    <a:srgbClr val="D4E2CE"/>
    <a:srgbClr val="EFFFE9"/>
    <a:srgbClr val="AC45FF"/>
    <a:srgbClr val="9A41E1"/>
    <a:srgbClr val="3D5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9"/>
    <p:restoredTop sz="86344"/>
  </p:normalViewPr>
  <p:slideViewPr>
    <p:cSldViewPr snapToGrid="0" snapToObjects="1">
      <p:cViewPr varScale="1">
        <p:scale>
          <a:sx n="98" d="100"/>
          <a:sy n="98" d="100"/>
        </p:scale>
        <p:origin x="276" y="90"/>
      </p:cViewPr>
      <p:guideLst/>
    </p:cSldViewPr>
  </p:slideViewPr>
  <p:outlineViewPr>
    <p:cViewPr>
      <p:scale>
        <a:sx n="33" d="100"/>
        <a:sy n="33" d="100"/>
      </p:scale>
      <p:origin x="0" y="-421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Cozzens" userId="38160d5ed267d5de" providerId="LiveId" clId="{6FB70636-6DD9-4E9E-A102-D7A54E5692B1}"/>
    <pc:docChg chg="modSld">
      <pc:chgData name="Susan Cozzens" userId="38160d5ed267d5de" providerId="LiveId" clId="{6FB70636-6DD9-4E9E-A102-D7A54E5692B1}" dt="2021-06-23T18:54:21.733" v="3" actId="20577"/>
      <pc:docMkLst>
        <pc:docMk/>
      </pc:docMkLst>
      <pc:sldChg chg="modSp mod">
        <pc:chgData name="Susan Cozzens" userId="38160d5ed267d5de" providerId="LiveId" clId="{6FB70636-6DD9-4E9E-A102-D7A54E5692B1}" dt="2021-06-23T18:54:21.733" v="3" actId="20577"/>
        <pc:sldMkLst>
          <pc:docMk/>
          <pc:sldMk cId="2975510754" sldId="285"/>
        </pc:sldMkLst>
        <pc:spChg chg="mod">
          <ac:chgData name="Susan Cozzens" userId="38160d5ed267d5de" providerId="LiveId" clId="{6FB70636-6DD9-4E9E-A102-D7A54E5692B1}" dt="2021-06-23T18:54:21.733" v="3" actId="20577"/>
          <ac:spMkLst>
            <pc:docMk/>
            <pc:sldMk cId="2975510754" sldId="285"/>
            <ac:spMk id="17" creationId="{57ED0D47-0171-454A-9E1F-51ABC113B6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134BE-DB50-D648-AAE8-54E29BB9BD32}"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22346-A2A2-454C-92F3-5DD2FDBB0885}" type="slidenum">
              <a:rPr lang="en-US" smtClean="0"/>
              <a:t>‹#›</a:t>
            </a:fld>
            <a:endParaRPr lang="en-US"/>
          </a:p>
        </p:txBody>
      </p:sp>
    </p:spTree>
    <p:extLst>
      <p:ext uri="{BB962C8B-B14F-4D97-AF65-F5344CB8AC3E}">
        <p14:creationId xmlns:p14="http://schemas.microsoft.com/office/powerpoint/2010/main" val="314186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a:t>
            </a:fld>
            <a:endParaRPr lang="en-US" dirty="0"/>
          </a:p>
        </p:txBody>
      </p:sp>
    </p:spTree>
    <p:extLst>
      <p:ext uri="{BB962C8B-B14F-4D97-AF65-F5344CB8AC3E}">
        <p14:creationId xmlns:p14="http://schemas.microsoft.com/office/powerpoint/2010/main" val="1411195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14</a:t>
            </a:fld>
            <a:endParaRPr lang="en-US" dirty="0"/>
          </a:p>
        </p:txBody>
      </p:sp>
    </p:spTree>
    <p:extLst>
      <p:ext uri="{BB962C8B-B14F-4D97-AF65-F5344CB8AC3E}">
        <p14:creationId xmlns:p14="http://schemas.microsoft.com/office/powerpoint/2010/main" val="208165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15</a:t>
            </a:fld>
            <a:endParaRPr lang="en-US" dirty="0"/>
          </a:p>
        </p:txBody>
      </p:sp>
    </p:spTree>
    <p:extLst>
      <p:ext uri="{BB962C8B-B14F-4D97-AF65-F5344CB8AC3E}">
        <p14:creationId xmlns:p14="http://schemas.microsoft.com/office/powerpoint/2010/main" val="390938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16</a:t>
            </a:fld>
            <a:endParaRPr lang="en-US" dirty="0"/>
          </a:p>
        </p:txBody>
      </p:sp>
    </p:spTree>
    <p:extLst>
      <p:ext uri="{BB962C8B-B14F-4D97-AF65-F5344CB8AC3E}">
        <p14:creationId xmlns:p14="http://schemas.microsoft.com/office/powerpoint/2010/main" val="148213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17</a:t>
            </a:fld>
            <a:endParaRPr lang="en-US" dirty="0"/>
          </a:p>
        </p:txBody>
      </p:sp>
    </p:spTree>
    <p:extLst>
      <p:ext uri="{BB962C8B-B14F-4D97-AF65-F5344CB8AC3E}">
        <p14:creationId xmlns:p14="http://schemas.microsoft.com/office/powerpoint/2010/main" val="425630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18</a:t>
            </a:fld>
            <a:endParaRPr lang="en-US" dirty="0"/>
          </a:p>
        </p:txBody>
      </p:sp>
    </p:spTree>
    <p:extLst>
      <p:ext uri="{BB962C8B-B14F-4D97-AF65-F5344CB8AC3E}">
        <p14:creationId xmlns:p14="http://schemas.microsoft.com/office/powerpoint/2010/main" val="299947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19</a:t>
            </a:fld>
            <a:endParaRPr lang="en-US" dirty="0"/>
          </a:p>
        </p:txBody>
      </p:sp>
    </p:spTree>
    <p:extLst>
      <p:ext uri="{BB962C8B-B14F-4D97-AF65-F5344CB8AC3E}">
        <p14:creationId xmlns:p14="http://schemas.microsoft.com/office/powerpoint/2010/main" val="366372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20</a:t>
            </a:fld>
            <a:endParaRPr lang="en-US" dirty="0"/>
          </a:p>
        </p:txBody>
      </p:sp>
    </p:spTree>
    <p:extLst>
      <p:ext uri="{BB962C8B-B14F-4D97-AF65-F5344CB8AC3E}">
        <p14:creationId xmlns:p14="http://schemas.microsoft.com/office/powerpoint/2010/main" val="3617792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21</a:t>
            </a:fld>
            <a:endParaRPr lang="en-US" dirty="0"/>
          </a:p>
        </p:txBody>
      </p:sp>
    </p:spTree>
    <p:extLst>
      <p:ext uri="{BB962C8B-B14F-4D97-AF65-F5344CB8AC3E}">
        <p14:creationId xmlns:p14="http://schemas.microsoft.com/office/powerpoint/2010/main" val="324680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22</a:t>
            </a:fld>
            <a:endParaRPr lang="en-US"/>
          </a:p>
        </p:txBody>
      </p:sp>
    </p:spTree>
    <p:extLst>
      <p:ext uri="{BB962C8B-B14F-4D97-AF65-F5344CB8AC3E}">
        <p14:creationId xmlns:p14="http://schemas.microsoft.com/office/powerpoint/2010/main" val="377585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E22346-A2A2-454C-92F3-5DD2FDBB0885}" type="slidenum">
              <a:rPr lang="en-US" smtClean="0"/>
              <a:t>23</a:t>
            </a:fld>
            <a:endParaRPr lang="en-US"/>
          </a:p>
        </p:txBody>
      </p:sp>
    </p:spTree>
    <p:extLst>
      <p:ext uri="{BB962C8B-B14F-4D97-AF65-F5344CB8AC3E}">
        <p14:creationId xmlns:p14="http://schemas.microsoft.com/office/powerpoint/2010/main" val="387578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4</a:t>
            </a:fld>
            <a:endParaRPr lang="en-US"/>
          </a:p>
        </p:txBody>
      </p:sp>
    </p:spTree>
    <p:extLst>
      <p:ext uri="{BB962C8B-B14F-4D97-AF65-F5344CB8AC3E}">
        <p14:creationId xmlns:p14="http://schemas.microsoft.com/office/powerpoint/2010/main" val="3324152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24</a:t>
            </a:fld>
            <a:endParaRPr lang="en-US"/>
          </a:p>
        </p:txBody>
      </p:sp>
    </p:spTree>
    <p:extLst>
      <p:ext uri="{BB962C8B-B14F-4D97-AF65-F5344CB8AC3E}">
        <p14:creationId xmlns:p14="http://schemas.microsoft.com/office/powerpoint/2010/main" val="3264961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25</a:t>
            </a:fld>
            <a:endParaRPr lang="en-US"/>
          </a:p>
        </p:txBody>
      </p:sp>
    </p:spTree>
    <p:extLst>
      <p:ext uri="{BB962C8B-B14F-4D97-AF65-F5344CB8AC3E}">
        <p14:creationId xmlns:p14="http://schemas.microsoft.com/office/powerpoint/2010/main" val="2263467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26</a:t>
            </a:fld>
            <a:endParaRPr lang="en-US"/>
          </a:p>
        </p:txBody>
      </p:sp>
    </p:spTree>
    <p:extLst>
      <p:ext uri="{BB962C8B-B14F-4D97-AF65-F5344CB8AC3E}">
        <p14:creationId xmlns:p14="http://schemas.microsoft.com/office/powerpoint/2010/main" val="2171600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E22346-A2A2-454C-92F3-5DD2FDBB0885}" type="slidenum">
              <a:rPr lang="en-US" smtClean="0"/>
              <a:t>27</a:t>
            </a:fld>
            <a:endParaRPr lang="en-US"/>
          </a:p>
        </p:txBody>
      </p:sp>
    </p:spTree>
    <p:extLst>
      <p:ext uri="{BB962C8B-B14F-4D97-AF65-F5344CB8AC3E}">
        <p14:creationId xmlns:p14="http://schemas.microsoft.com/office/powerpoint/2010/main" val="1133016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E22346-A2A2-454C-92F3-5DD2FDBB0885}" type="slidenum">
              <a:rPr lang="en-US" smtClean="0"/>
              <a:t>28</a:t>
            </a:fld>
            <a:endParaRPr lang="en-US"/>
          </a:p>
        </p:txBody>
      </p:sp>
    </p:spTree>
    <p:extLst>
      <p:ext uri="{BB962C8B-B14F-4D97-AF65-F5344CB8AC3E}">
        <p14:creationId xmlns:p14="http://schemas.microsoft.com/office/powerpoint/2010/main" val="3464161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29</a:t>
            </a:fld>
            <a:endParaRPr lang="en-US"/>
          </a:p>
        </p:txBody>
      </p:sp>
    </p:spTree>
    <p:extLst>
      <p:ext uri="{BB962C8B-B14F-4D97-AF65-F5344CB8AC3E}">
        <p14:creationId xmlns:p14="http://schemas.microsoft.com/office/powerpoint/2010/main" val="149622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7</a:t>
            </a:fld>
            <a:endParaRPr lang="en-US" dirty="0"/>
          </a:p>
        </p:txBody>
      </p:sp>
    </p:spTree>
    <p:extLst>
      <p:ext uri="{BB962C8B-B14F-4D97-AF65-F5344CB8AC3E}">
        <p14:creationId xmlns:p14="http://schemas.microsoft.com/office/powerpoint/2010/main" val="106558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8</a:t>
            </a:fld>
            <a:endParaRPr lang="en-US"/>
          </a:p>
        </p:txBody>
      </p:sp>
    </p:spTree>
    <p:extLst>
      <p:ext uri="{BB962C8B-B14F-4D97-AF65-F5344CB8AC3E}">
        <p14:creationId xmlns:p14="http://schemas.microsoft.com/office/powerpoint/2010/main" val="191007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9</a:t>
            </a:fld>
            <a:endParaRPr lang="en-US" dirty="0"/>
          </a:p>
        </p:txBody>
      </p:sp>
    </p:spTree>
    <p:extLst>
      <p:ext uri="{BB962C8B-B14F-4D97-AF65-F5344CB8AC3E}">
        <p14:creationId xmlns:p14="http://schemas.microsoft.com/office/powerpoint/2010/main" val="220618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10</a:t>
            </a:fld>
            <a:endParaRPr lang="en-US" dirty="0"/>
          </a:p>
        </p:txBody>
      </p:sp>
    </p:spTree>
    <p:extLst>
      <p:ext uri="{BB962C8B-B14F-4D97-AF65-F5344CB8AC3E}">
        <p14:creationId xmlns:p14="http://schemas.microsoft.com/office/powerpoint/2010/main" val="380051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11</a:t>
            </a:fld>
            <a:endParaRPr lang="en-US" dirty="0"/>
          </a:p>
        </p:txBody>
      </p:sp>
    </p:spTree>
    <p:extLst>
      <p:ext uri="{BB962C8B-B14F-4D97-AF65-F5344CB8AC3E}">
        <p14:creationId xmlns:p14="http://schemas.microsoft.com/office/powerpoint/2010/main" val="236928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12</a:t>
            </a:fld>
            <a:endParaRPr lang="en-US" dirty="0"/>
          </a:p>
        </p:txBody>
      </p:sp>
    </p:spTree>
    <p:extLst>
      <p:ext uri="{BB962C8B-B14F-4D97-AF65-F5344CB8AC3E}">
        <p14:creationId xmlns:p14="http://schemas.microsoft.com/office/powerpoint/2010/main" val="116880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22346-A2A2-454C-92F3-5DD2FDBB0885}" type="slidenum">
              <a:rPr lang="en-US" smtClean="0"/>
              <a:t>13</a:t>
            </a:fld>
            <a:endParaRPr lang="en-US" dirty="0"/>
          </a:p>
        </p:txBody>
      </p:sp>
    </p:spTree>
    <p:extLst>
      <p:ext uri="{BB962C8B-B14F-4D97-AF65-F5344CB8AC3E}">
        <p14:creationId xmlns:p14="http://schemas.microsoft.com/office/powerpoint/2010/main" val="172151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5EED-CA82-1A40-B13E-12BFB6D0C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3A4B1F-D775-C441-9601-EFC492DE9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E2A69-0FD9-CA49-BDEE-82F269155A5A}"/>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5" name="Footer Placeholder 4">
            <a:extLst>
              <a:ext uri="{FF2B5EF4-FFF2-40B4-BE49-F238E27FC236}">
                <a16:creationId xmlns:a16="http://schemas.microsoft.com/office/drawing/2014/main" id="{BA2FEFF8-9E75-574F-B270-7B9B9E547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F9592-EA14-284D-9E65-AE78B14A7CDE}"/>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378592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905C-2E8D-6D40-B809-0AB4D42A7E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257F2D-1643-CC48-AE9F-627A17A864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A0EFE-4001-D241-958C-75C90D06FFBA}"/>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5" name="Footer Placeholder 4">
            <a:extLst>
              <a:ext uri="{FF2B5EF4-FFF2-40B4-BE49-F238E27FC236}">
                <a16:creationId xmlns:a16="http://schemas.microsoft.com/office/drawing/2014/main" id="{47B0262E-76F7-4147-B78A-0735B804D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C65B2-0D1E-7545-A51B-AEDBE823D185}"/>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242524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097CE-C07F-7C46-BA36-21CC707D4D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95EFA4-B261-3249-83E8-FD2B541FDA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850CC-0D21-EC46-B811-E69271BD8785}"/>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5" name="Footer Placeholder 4">
            <a:extLst>
              <a:ext uri="{FF2B5EF4-FFF2-40B4-BE49-F238E27FC236}">
                <a16:creationId xmlns:a16="http://schemas.microsoft.com/office/drawing/2014/main" id="{A3B456C1-AFFF-4549-A9D4-BEAFFE534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07E56-EF57-8B4D-B544-C3898C025FE8}"/>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359947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8FC4-9B3C-9147-91A7-116B9360F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A7C48-1571-934C-A6BD-F0B42EF3F5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44EFE-F5CE-1841-A5C5-E5017B296C68}"/>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5" name="Footer Placeholder 4">
            <a:extLst>
              <a:ext uri="{FF2B5EF4-FFF2-40B4-BE49-F238E27FC236}">
                <a16:creationId xmlns:a16="http://schemas.microsoft.com/office/drawing/2014/main" id="{00F397D4-7BFC-E74B-AB0B-58044AD91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8E75E-8E75-8F43-822F-AC8847FA363C}"/>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372462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44A5-7F90-E44E-BD56-58B24C9ED8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C962E8-06F5-5840-9ACE-CDD1C27D07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7C3136-6E63-7A4F-B481-5F5BEFAF6810}"/>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5" name="Footer Placeholder 4">
            <a:extLst>
              <a:ext uri="{FF2B5EF4-FFF2-40B4-BE49-F238E27FC236}">
                <a16:creationId xmlns:a16="http://schemas.microsoft.com/office/drawing/2014/main" id="{3EC791E6-0BA5-A64F-91AE-7DD2223C8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1C568-4D58-1E4B-9124-E8D920B326A2}"/>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104647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0344-9C27-3243-A7EC-AEA700468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63E96-1C48-2442-8D45-4DB77AC363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244460-08F9-FB47-A1A4-9885E06A64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A659CE-C63B-D54E-B890-A63A3C66EC6A}"/>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6" name="Footer Placeholder 5">
            <a:extLst>
              <a:ext uri="{FF2B5EF4-FFF2-40B4-BE49-F238E27FC236}">
                <a16:creationId xmlns:a16="http://schemas.microsoft.com/office/drawing/2014/main" id="{D487D429-3D05-044C-A7D4-056C6A15D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E021AB-B9F6-CD4A-AE1C-5C0768F7C887}"/>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72322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02BB-369B-9D4D-96CE-2A76714D4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7FBB6D-318D-3840-ADBB-42E5FF3C14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B9AE3D-D27F-8C47-B41E-6D875048AF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EAA449-885F-2B41-8CC3-5890425789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A755A0-B179-FE41-8675-A04A3550ED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4211F1-6F39-3B4E-9B05-D8F37D851579}"/>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8" name="Footer Placeholder 7">
            <a:extLst>
              <a:ext uri="{FF2B5EF4-FFF2-40B4-BE49-F238E27FC236}">
                <a16:creationId xmlns:a16="http://schemas.microsoft.com/office/drawing/2014/main" id="{927A6EE0-E4E8-AB44-8465-8275C79AB9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D2E28B-2CCD-C443-A9AC-4D79FA553F43}"/>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50204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7A06-184E-374A-A2A4-DF749D849E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B5C3E0-372D-1A4F-A49E-834781B02ECE}"/>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4" name="Footer Placeholder 3">
            <a:extLst>
              <a:ext uri="{FF2B5EF4-FFF2-40B4-BE49-F238E27FC236}">
                <a16:creationId xmlns:a16="http://schemas.microsoft.com/office/drawing/2014/main" id="{0100B45D-6741-534A-A6FB-CC6C0CFED3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5FFA2-3633-E54A-8D98-E8D75AFDF5CB}"/>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394764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C997EB-575D-2941-9A01-466F31463D2A}"/>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3" name="Footer Placeholder 2">
            <a:extLst>
              <a:ext uri="{FF2B5EF4-FFF2-40B4-BE49-F238E27FC236}">
                <a16:creationId xmlns:a16="http://schemas.microsoft.com/office/drawing/2014/main" id="{55832A9A-8AA2-964F-8CB9-307544932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8AAA94-6DDB-AA4F-8242-1739BFF1776E}"/>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131597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3A50-D6AB-3E4C-BF4D-4BE90B05A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BEE5FB-896A-1B49-A673-6B73F2D40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55BFE0-3655-9843-AE66-273E3DC24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D5AC87-D0C9-A548-887A-B36EA4BBAE31}"/>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6" name="Footer Placeholder 5">
            <a:extLst>
              <a:ext uri="{FF2B5EF4-FFF2-40B4-BE49-F238E27FC236}">
                <a16:creationId xmlns:a16="http://schemas.microsoft.com/office/drawing/2014/main" id="{BD66D7B6-7BEB-1044-9641-422152550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A6ACE-3031-D249-9C65-608740A765E4}"/>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332427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635A-5FD9-EA4E-B80E-411C0835B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A9C51-49B4-8143-ACA7-0B84273C3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62C59E-A2C6-1E4E-A57E-80DB83259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6D3F5-3A55-6543-B417-08F0F6C24A5F}"/>
              </a:ext>
            </a:extLst>
          </p:cNvPr>
          <p:cNvSpPr>
            <a:spLocks noGrp="1"/>
          </p:cNvSpPr>
          <p:nvPr>
            <p:ph type="dt" sz="half" idx="10"/>
          </p:nvPr>
        </p:nvSpPr>
        <p:spPr/>
        <p:txBody>
          <a:bodyPr/>
          <a:lstStyle/>
          <a:p>
            <a:fld id="{E0A120CD-0F2F-C842-8E54-DC1A020462A6}" type="datetimeFigureOut">
              <a:rPr lang="en-US" smtClean="0"/>
              <a:t>6/23/2021</a:t>
            </a:fld>
            <a:endParaRPr lang="en-US"/>
          </a:p>
        </p:txBody>
      </p:sp>
      <p:sp>
        <p:nvSpPr>
          <p:cNvPr id="6" name="Footer Placeholder 5">
            <a:extLst>
              <a:ext uri="{FF2B5EF4-FFF2-40B4-BE49-F238E27FC236}">
                <a16:creationId xmlns:a16="http://schemas.microsoft.com/office/drawing/2014/main" id="{BA887F63-AA0F-C448-B58E-4AFD7C8F3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D1812-5A16-0744-AD19-6617518DD45C}"/>
              </a:ext>
            </a:extLst>
          </p:cNvPr>
          <p:cNvSpPr>
            <a:spLocks noGrp="1"/>
          </p:cNvSpPr>
          <p:nvPr>
            <p:ph type="sldNum" sz="quarter" idx="12"/>
          </p:nvPr>
        </p:nvSpPr>
        <p:spPr/>
        <p:txBody>
          <a:bodyPr/>
          <a:lstStyle/>
          <a:p>
            <a:fld id="{10B26ED0-8B63-B949-8CEA-4B0B9D9E32D8}" type="slidenum">
              <a:rPr lang="en-US" smtClean="0"/>
              <a:t>‹#›</a:t>
            </a:fld>
            <a:endParaRPr lang="en-US"/>
          </a:p>
        </p:txBody>
      </p:sp>
    </p:spTree>
    <p:extLst>
      <p:ext uri="{BB962C8B-B14F-4D97-AF65-F5344CB8AC3E}">
        <p14:creationId xmlns:p14="http://schemas.microsoft.com/office/powerpoint/2010/main" val="13447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76351-2A34-514B-B623-1D3185C8E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FB1378-4607-D446-9F26-808863EA68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DCC68-BBB0-D340-9A7C-7CC1AB7DE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120CD-0F2F-C842-8E54-DC1A020462A6}" type="datetimeFigureOut">
              <a:rPr lang="en-US" smtClean="0"/>
              <a:t>6/23/2021</a:t>
            </a:fld>
            <a:endParaRPr lang="en-US"/>
          </a:p>
        </p:txBody>
      </p:sp>
      <p:sp>
        <p:nvSpPr>
          <p:cNvPr id="5" name="Footer Placeholder 4">
            <a:extLst>
              <a:ext uri="{FF2B5EF4-FFF2-40B4-BE49-F238E27FC236}">
                <a16:creationId xmlns:a16="http://schemas.microsoft.com/office/drawing/2014/main" id="{AC5C0CAF-816A-FB42-8DCB-7931F9723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FA4E9-4188-BC41-95EB-06690AD0D8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26ED0-8B63-B949-8CEA-4B0B9D9E32D8}" type="slidenum">
              <a:rPr lang="en-US" smtClean="0"/>
              <a:t>‹#›</a:t>
            </a:fld>
            <a:endParaRPr lang="en-US"/>
          </a:p>
        </p:txBody>
      </p:sp>
    </p:spTree>
    <p:extLst>
      <p:ext uri="{BB962C8B-B14F-4D97-AF65-F5344CB8AC3E}">
        <p14:creationId xmlns:p14="http://schemas.microsoft.com/office/powerpoint/2010/main" val="3860499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2.xml"/><Relationship Id="rId4" Type="http://schemas.openxmlformats.org/officeDocument/2006/relationships/slide" Target="slide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5.png"/><Relationship Id="rId4" Type="http://schemas.openxmlformats.org/officeDocument/2006/relationships/slide" Target="slide23.xm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leg.wa.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9.xml"/><Relationship Id="rId4" Type="http://schemas.openxmlformats.org/officeDocument/2006/relationships/hyperlink" Target="http://leg.w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9.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leg.wa.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fsc.org/sites/afsc.civicactions.net/files/documents/AFSC_Testimonies_Booklet.pdf"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hyperlink" Target="http://www.theway.org.uk/Back/33Kolp.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hyperlink" Target="https://leg.wa.gov/house/representatives/pages/default.aspx#ctl00_ctl58_SkipLink"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1.xml"/><Relationship Id="rId4" Type="http://schemas.openxmlformats.org/officeDocument/2006/relationships/slide" Target="slide15.xml"/></Relationships>
</file>

<file path=ppt/slides/_rels/slide23.xml.rels><?xml version="1.0" encoding="UTF-8" standalone="yes"?>
<Relationships xmlns="http://schemas.openxmlformats.org/package/2006/relationships"><Relationship Id="rId3" Type="http://schemas.openxmlformats.org/officeDocument/2006/relationships/hyperlink" Target="http://leg.w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3.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quakervoicewa.org/" TargetMode="External"/></Relationships>
</file>

<file path=ppt/slides/_rels/slide2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7.xml"/><Relationship Id="rId3" Type="http://schemas.openxmlformats.org/officeDocument/2006/relationships/slide" Target="slide9.xml"/><Relationship Id="rId7" Type="http://schemas.openxmlformats.org/officeDocument/2006/relationships/slide" Target="slide23.xml"/><Relationship Id="rId12" Type="http://schemas.openxmlformats.org/officeDocument/2006/relationships/slide" Target="slide2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11.xml"/><Relationship Id="rId10" Type="http://schemas.openxmlformats.org/officeDocument/2006/relationships/slide" Target="slide22.xml"/><Relationship Id="rId4" Type="http://schemas.openxmlformats.org/officeDocument/2006/relationships/slide" Target="slide19.xml"/><Relationship Id="rId9" Type="http://schemas.openxmlformats.org/officeDocument/2006/relationships/slide" Target="slide21.xml"/><Relationship Id="rId1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hyperlink" Target="http://www.leg.wa.gov/"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5.xml"/><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4.xml"/><Relationship Id="rId5" Type="http://schemas.openxmlformats.org/officeDocument/2006/relationships/slide" Target="slide15.xml"/><Relationship Id="rId15" Type="http://schemas.openxmlformats.org/officeDocument/2006/relationships/slide" Target="slide28.xml"/><Relationship Id="rId10" Type="http://schemas.openxmlformats.org/officeDocument/2006/relationships/slide" Target="slide22.xml"/><Relationship Id="rId4" Type="http://schemas.openxmlformats.org/officeDocument/2006/relationships/slide" Target="slide2.xml"/><Relationship Id="rId9" Type="http://schemas.openxmlformats.org/officeDocument/2006/relationships/slide" Target="slide21.xml"/><Relationship Id="rId14" Type="http://schemas.openxmlformats.org/officeDocument/2006/relationships/slide" Target="slide27.xml"/></Relationships>
</file>

<file path=ppt/slides/_rels/slide9.xml.rels><?xml version="1.0" encoding="UTF-8" standalone="yes"?>
<Relationships xmlns="http://schemas.openxmlformats.org/package/2006/relationships"><Relationship Id="rId3" Type="http://schemas.openxmlformats.org/officeDocument/2006/relationships/hyperlink" Target="http://leg.w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82C8A4-7495-6242-82F3-05EB50EE2D4E}"/>
              </a:ext>
            </a:extLst>
          </p:cNvPr>
          <p:cNvSpPr txBox="1">
            <a:spLocks/>
          </p:cNvSpPr>
          <p:nvPr/>
        </p:nvSpPr>
        <p:spPr>
          <a:xfrm>
            <a:off x="1064712" y="769477"/>
            <a:ext cx="9943885" cy="519485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6">
                    <a:lumMod val="75000"/>
                  </a:schemeClr>
                </a:solidFill>
                <a:latin typeface="Times New Roman" panose="02020603050405020304" pitchFamily="18" charset="0"/>
                <a:cs typeface="Times New Roman" panose="02020603050405020304" pitchFamily="18" charset="0"/>
              </a:rPr>
              <a:t>A “Cookbook” for </a:t>
            </a:r>
            <a:br>
              <a:rPr lang="en-US" dirty="0">
                <a:solidFill>
                  <a:schemeClr val="accent6">
                    <a:lumMod val="75000"/>
                  </a:schemeClr>
                </a:solidFill>
                <a:latin typeface="Times New Roman" panose="02020603050405020304" pitchFamily="18" charset="0"/>
                <a:cs typeface="Times New Roman" panose="02020603050405020304" pitchFamily="18" charset="0"/>
              </a:rPr>
            </a:br>
            <a:r>
              <a:rPr lang="en-US" dirty="0">
                <a:solidFill>
                  <a:schemeClr val="accent6">
                    <a:lumMod val="75000"/>
                  </a:schemeClr>
                </a:solidFill>
                <a:latin typeface="Times New Roman" panose="02020603050405020304" pitchFamily="18" charset="0"/>
                <a:cs typeface="Times New Roman" panose="02020603050405020304" pitchFamily="18" charset="0"/>
              </a:rPr>
              <a:t>Preparing Your Own Notes on Your</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br>
              <a:rPr lang="en-US" dirty="0"/>
            </a:br>
            <a:r>
              <a:rPr lang="en-US" dirty="0">
                <a:solidFill>
                  <a:schemeClr val="accent6">
                    <a:lumMod val="75000"/>
                  </a:schemeClr>
                </a:solidFill>
                <a:latin typeface="Times New Roman" panose="02020603050405020304" pitchFamily="18" charset="0"/>
                <a:cs typeface="Times New Roman" panose="02020603050405020304" pitchFamily="18" charset="0"/>
              </a:rPr>
              <a:t>Legislative Priorities Information Sheet</a:t>
            </a:r>
            <a:br>
              <a:rPr lang="en-US" dirty="0">
                <a:solidFill>
                  <a:schemeClr val="accent6">
                    <a:lumMod val="75000"/>
                  </a:schemeClr>
                </a:solidFill>
                <a:latin typeface="Times New Roman" panose="02020603050405020304" pitchFamily="18" charset="0"/>
                <a:cs typeface="Times New Roman" panose="02020603050405020304" pitchFamily="18" charset="0"/>
              </a:rPr>
            </a:br>
            <a:endParaRPr lang="en-US" sz="2800" dirty="0">
              <a:solidFill>
                <a:schemeClr val="accent6">
                  <a:lumMod val="75000"/>
                </a:schemeClr>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Open in “Reading View” from the View pull down menu and </a:t>
            </a:r>
          </a:p>
          <a:p>
            <a:pPr algn="ctr"/>
            <a:r>
              <a:rPr lang="en-US" sz="2800" b="1" dirty="0">
                <a:latin typeface="Times New Roman" panose="02020603050405020304" pitchFamily="18" charset="0"/>
                <a:cs typeface="Times New Roman" panose="02020603050405020304" pitchFamily="18" charset="0"/>
              </a:rPr>
              <a:t>adjust the window size to use this exercise along side your</a:t>
            </a:r>
          </a:p>
          <a:p>
            <a:pPr algn="ctr"/>
            <a:r>
              <a:rPr lang="en-US" sz="2800" b="1" dirty="0">
                <a:latin typeface="Times New Roman" panose="02020603050405020304" pitchFamily="18" charset="0"/>
                <a:cs typeface="Times New Roman" panose="02020603050405020304" pitchFamily="18" charset="0"/>
              </a:rPr>
              <a:t>Legislative Priorities information sheet and the Legislature’s website.</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30469230-3DED-5D4F-A20C-1AA4F58EA873}"/>
              </a:ext>
            </a:extLst>
          </p:cNvPr>
          <p:cNvPicPr>
            <a:picLocks noChangeAspect="1"/>
          </p:cNvPicPr>
          <p:nvPr/>
        </p:nvPicPr>
        <p:blipFill>
          <a:blip r:embed="rId3"/>
          <a:stretch>
            <a:fillRect/>
          </a:stretch>
        </p:blipFill>
        <p:spPr>
          <a:xfrm>
            <a:off x="4217781" y="2026560"/>
            <a:ext cx="3722690" cy="1594059"/>
          </a:xfrm>
          <a:prstGeom prst="rect">
            <a:avLst/>
          </a:prstGeom>
        </p:spPr>
      </p:pic>
      <p:sp>
        <p:nvSpPr>
          <p:cNvPr id="6" name="Title 5">
            <a:extLst>
              <a:ext uri="{FF2B5EF4-FFF2-40B4-BE49-F238E27FC236}">
                <a16:creationId xmlns:a16="http://schemas.microsoft.com/office/drawing/2014/main" id="{8409D23F-D54B-CE48-A687-6BFEAA2650B6}"/>
              </a:ext>
            </a:extLst>
          </p:cNvPr>
          <p:cNvSpPr>
            <a:spLocks noGrp="1"/>
          </p:cNvSpPr>
          <p:nvPr>
            <p:ph type="title"/>
          </p:nvPr>
        </p:nvSpPr>
        <p:spPr/>
        <p:txBody>
          <a:bodyPr/>
          <a:lstStyle/>
          <a:p>
            <a:r>
              <a:rPr lang="en-US" dirty="0">
                <a:solidFill>
                  <a:schemeClr val="bg1"/>
                </a:solidFill>
              </a:rPr>
              <a:t>Title page</a:t>
            </a:r>
          </a:p>
        </p:txBody>
      </p:sp>
      <p:sp>
        <p:nvSpPr>
          <p:cNvPr id="7" name="TextBox 6">
            <a:hlinkClick r:id="rId4" action="ppaction://hlinksldjump"/>
            <a:extLst>
              <a:ext uri="{FF2B5EF4-FFF2-40B4-BE49-F238E27FC236}">
                <a16:creationId xmlns:a16="http://schemas.microsoft.com/office/drawing/2014/main" id="{CAC1510B-5FFB-5744-9EF6-68C3ED00AF53}"/>
              </a:ext>
            </a:extLst>
          </p:cNvPr>
          <p:cNvSpPr txBox="1"/>
          <p:nvPr/>
        </p:nvSpPr>
        <p:spPr>
          <a:xfrm>
            <a:off x="3841418" y="5930868"/>
            <a:ext cx="130008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4" action="ppaction://hlinksldjump"/>
              </a:rPr>
              <a:t>C</a:t>
            </a:r>
            <a:r>
              <a:rPr lang="en-US" b="1" u="sng" dirty="0">
                <a:solidFill>
                  <a:schemeClr val="accent5">
                    <a:lumMod val="75000"/>
                  </a:schemeClr>
                </a:solidFill>
              </a:rPr>
              <a:t>ONTENTS</a:t>
            </a:r>
          </a:p>
        </p:txBody>
      </p:sp>
      <p:sp>
        <p:nvSpPr>
          <p:cNvPr id="9" name="TextBox 8">
            <a:hlinkClick r:id="rId5" action="ppaction://hlinksldjump"/>
            <a:extLst>
              <a:ext uri="{FF2B5EF4-FFF2-40B4-BE49-F238E27FC236}">
                <a16:creationId xmlns:a16="http://schemas.microsoft.com/office/drawing/2014/main" id="{2A648AD4-38A6-9E4C-AC0A-706F79A91711}"/>
              </a:ext>
            </a:extLst>
          </p:cNvPr>
          <p:cNvSpPr txBox="1"/>
          <p:nvPr/>
        </p:nvSpPr>
        <p:spPr>
          <a:xfrm>
            <a:off x="2201025" y="5918622"/>
            <a:ext cx="1443113"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rPr>
              <a:t>Introduction</a:t>
            </a:r>
            <a:endParaRPr lang="en-US" b="1" u="sng" dirty="0">
              <a:solidFill>
                <a:schemeClr val="accent5">
                  <a:lumMod val="75000"/>
                </a:schemeClr>
              </a:solidFill>
            </a:endParaRPr>
          </a:p>
        </p:txBody>
      </p:sp>
      <p:sp>
        <p:nvSpPr>
          <p:cNvPr id="10" name="TextBox 9">
            <a:hlinkClick r:id="rId6" action="ppaction://hlinksldjump"/>
            <a:extLst>
              <a:ext uri="{FF2B5EF4-FFF2-40B4-BE49-F238E27FC236}">
                <a16:creationId xmlns:a16="http://schemas.microsoft.com/office/drawing/2014/main" id="{9681591A-3ED8-9E49-9677-55C7D9BD745D}"/>
              </a:ext>
            </a:extLst>
          </p:cNvPr>
          <p:cNvSpPr txBox="1"/>
          <p:nvPr/>
        </p:nvSpPr>
        <p:spPr>
          <a:xfrm>
            <a:off x="5563278" y="5895817"/>
            <a:ext cx="1443113"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6" action="ppaction://hlinksldjump"/>
              </a:rPr>
              <a:t>Get</a:t>
            </a:r>
            <a:r>
              <a:rPr lang="en-US" b="1" u="sng" dirty="0">
                <a:solidFill>
                  <a:schemeClr val="accent5">
                    <a:lumMod val="75000"/>
                  </a:schemeClr>
                </a:solidFill>
              </a:rPr>
              <a:t> </a:t>
            </a:r>
            <a:r>
              <a:rPr lang="en-US" b="1" u="sng" dirty="0">
                <a:solidFill>
                  <a:schemeClr val="accent5">
                    <a:lumMod val="75000"/>
                  </a:schemeClr>
                </a:solidFill>
                <a:hlinkClick r:id="rId6" action="ppaction://hlinksldjump"/>
              </a:rPr>
              <a:t>Started</a:t>
            </a:r>
            <a:endParaRPr lang="en-US" b="1" u="sng" dirty="0">
              <a:solidFill>
                <a:schemeClr val="accent5">
                  <a:lumMod val="75000"/>
                </a:schemeClr>
              </a:solidFill>
            </a:endParaRPr>
          </a:p>
        </p:txBody>
      </p:sp>
      <p:sp>
        <p:nvSpPr>
          <p:cNvPr id="11" name="TextBox 10">
            <a:hlinkClick r:id="rId7" action="ppaction://hlinksldjump"/>
            <a:extLst>
              <a:ext uri="{FF2B5EF4-FFF2-40B4-BE49-F238E27FC236}">
                <a16:creationId xmlns:a16="http://schemas.microsoft.com/office/drawing/2014/main" id="{F145A3C2-C9EB-4542-840A-1B2C8A7244E4}"/>
              </a:ext>
            </a:extLst>
          </p:cNvPr>
          <p:cNvSpPr txBox="1"/>
          <p:nvPr/>
        </p:nvSpPr>
        <p:spPr>
          <a:xfrm>
            <a:off x="7299930" y="5880521"/>
            <a:ext cx="2826436"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Find </a:t>
            </a:r>
            <a:r>
              <a:rPr lang="en-US" b="1" u="sng" dirty="0">
                <a:solidFill>
                  <a:schemeClr val="accent5">
                    <a:lumMod val="75000"/>
                  </a:schemeClr>
                </a:solidFill>
                <a:hlinkClick r:id="rId7" action="ppaction://hlinksldjump"/>
              </a:rPr>
              <a:t>a</a:t>
            </a:r>
            <a:r>
              <a:rPr lang="en-US" b="1" u="sng" dirty="0">
                <a:solidFill>
                  <a:schemeClr val="accent5">
                    <a:lumMod val="75000"/>
                  </a:schemeClr>
                </a:solidFill>
              </a:rPr>
              <a:t> Legislator or Bill?</a:t>
            </a:r>
          </a:p>
        </p:txBody>
      </p:sp>
      <p:sp>
        <p:nvSpPr>
          <p:cNvPr id="2" name="Rectangle 1">
            <a:extLst>
              <a:ext uri="{FF2B5EF4-FFF2-40B4-BE49-F238E27FC236}">
                <a16:creationId xmlns:a16="http://schemas.microsoft.com/office/drawing/2014/main" id="{502D30E7-41FE-904E-9FB6-5FE8EC832826}"/>
              </a:ext>
            </a:extLst>
          </p:cNvPr>
          <p:cNvSpPr/>
          <p:nvPr/>
        </p:nvSpPr>
        <p:spPr>
          <a:xfrm>
            <a:off x="11115261" y="365125"/>
            <a:ext cx="392190" cy="5884728"/>
          </a:xfrm>
          <a:prstGeom prst="rect">
            <a:avLst/>
          </a:prstGeom>
          <a:solidFill>
            <a:srgbClr val="D4E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F14C92-A893-7C4D-8856-7B4008022322}"/>
              </a:ext>
            </a:extLst>
          </p:cNvPr>
          <p:cNvSpPr/>
          <p:nvPr/>
        </p:nvSpPr>
        <p:spPr>
          <a:xfrm>
            <a:off x="684549" y="365125"/>
            <a:ext cx="392190" cy="5884728"/>
          </a:xfrm>
          <a:prstGeom prst="rect">
            <a:avLst/>
          </a:prstGeom>
          <a:solidFill>
            <a:srgbClr val="D4E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CBB31D-9D27-A743-9566-529EB4FA6D36}"/>
              </a:ext>
            </a:extLst>
          </p:cNvPr>
          <p:cNvSpPr/>
          <p:nvPr/>
        </p:nvSpPr>
        <p:spPr>
          <a:xfrm rot="5400000">
            <a:off x="5918478" y="-4479331"/>
            <a:ext cx="355046" cy="10038524"/>
          </a:xfrm>
          <a:prstGeom prst="rect">
            <a:avLst/>
          </a:prstGeom>
          <a:solidFill>
            <a:srgbClr val="D4E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562610-09FA-A34B-A72B-620D9A08C51E}"/>
              </a:ext>
            </a:extLst>
          </p:cNvPr>
          <p:cNvSpPr/>
          <p:nvPr/>
        </p:nvSpPr>
        <p:spPr>
          <a:xfrm rot="5400000">
            <a:off x="1176281" y="5534468"/>
            <a:ext cx="355046" cy="1092030"/>
          </a:xfrm>
          <a:prstGeom prst="rect">
            <a:avLst/>
          </a:prstGeom>
          <a:solidFill>
            <a:srgbClr val="D4E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A22953-2F2D-7F43-A0C6-63799F2811CE}"/>
              </a:ext>
            </a:extLst>
          </p:cNvPr>
          <p:cNvSpPr/>
          <p:nvPr/>
        </p:nvSpPr>
        <p:spPr>
          <a:xfrm rot="5400000">
            <a:off x="10789607" y="5534468"/>
            <a:ext cx="355046" cy="1092030"/>
          </a:xfrm>
          <a:prstGeom prst="rect">
            <a:avLst/>
          </a:prstGeom>
          <a:solidFill>
            <a:srgbClr val="D4E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AF46C6E-82E4-B548-AD35-EED5147C5B24}"/>
              </a:ext>
            </a:extLst>
          </p:cNvPr>
          <p:cNvCxnSpPr/>
          <p:nvPr/>
        </p:nvCxnSpPr>
        <p:spPr>
          <a:xfrm>
            <a:off x="1090690" y="725935"/>
            <a:ext cx="1003852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7022B-58CB-0041-B4D7-4F8F355BD669}"/>
              </a:ext>
            </a:extLst>
          </p:cNvPr>
          <p:cNvCxnSpPr>
            <a:cxnSpLocks/>
          </p:cNvCxnSpPr>
          <p:nvPr/>
        </p:nvCxnSpPr>
        <p:spPr>
          <a:xfrm>
            <a:off x="727948" y="362408"/>
            <a:ext cx="1075136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00ABB2-5DB9-C54E-98A2-CFB0FE59DB10}"/>
              </a:ext>
            </a:extLst>
          </p:cNvPr>
          <p:cNvCxnSpPr>
            <a:cxnSpLocks/>
          </p:cNvCxnSpPr>
          <p:nvPr/>
        </p:nvCxnSpPr>
        <p:spPr>
          <a:xfrm flipH="1" flipV="1">
            <a:off x="11460464" y="356973"/>
            <a:ext cx="3588" cy="589288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3385F7-8ACA-9F42-B387-8DA73B22AADE}"/>
              </a:ext>
            </a:extLst>
          </p:cNvPr>
          <p:cNvCxnSpPr>
            <a:cxnSpLocks/>
          </p:cNvCxnSpPr>
          <p:nvPr/>
        </p:nvCxnSpPr>
        <p:spPr>
          <a:xfrm flipH="1" flipV="1">
            <a:off x="11098387" y="717455"/>
            <a:ext cx="1611" cy="518550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CD5CB2-C830-DC47-8114-BA9066BBA3D4}"/>
              </a:ext>
            </a:extLst>
          </p:cNvPr>
          <p:cNvCxnSpPr>
            <a:cxnSpLocks/>
          </p:cNvCxnSpPr>
          <p:nvPr/>
        </p:nvCxnSpPr>
        <p:spPr>
          <a:xfrm flipH="1" flipV="1">
            <a:off x="1079896" y="741629"/>
            <a:ext cx="1611" cy="518550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6148ED-FCA6-684C-8207-B9E0BAE5DBC8}"/>
              </a:ext>
            </a:extLst>
          </p:cNvPr>
          <p:cNvCxnSpPr>
            <a:cxnSpLocks/>
          </p:cNvCxnSpPr>
          <p:nvPr/>
        </p:nvCxnSpPr>
        <p:spPr>
          <a:xfrm flipH="1" flipV="1">
            <a:off x="698199" y="351058"/>
            <a:ext cx="21312" cy="590002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ABB2FF-2A3E-7546-B8FF-76AB017F5820}"/>
              </a:ext>
            </a:extLst>
          </p:cNvPr>
          <p:cNvCxnSpPr>
            <a:cxnSpLocks/>
          </p:cNvCxnSpPr>
          <p:nvPr/>
        </p:nvCxnSpPr>
        <p:spPr>
          <a:xfrm flipV="1">
            <a:off x="10421115" y="5910111"/>
            <a:ext cx="677272" cy="1702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14ED8C-31CC-304C-9CFB-F454150E5535}"/>
              </a:ext>
            </a:extLst>
          </p:cNvPr>
          <p:cNvCxnSpPr>
            <a:cxnSpLocks/>
          </p:cNvCxnSpPr>
          <p:nvPr/>
        </p:nvCxnSpPr>
        <p:spPr>
          <a:xfrm flipV="1">
            <a:off x="10421115" y="6258006"/>
            <a:ext cx="1039349" cy="714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FAF9C61-40AD-BB43-B794-30EADCF77FA0}"/>
              </a:ext>
            </a:extLst>
          </p:cNvPr>
          <p:cNvCxnSpPr>
            <a:cxnSpLocks/>
          </p:cNvCxnSpPr>
          <p:nvPr/>
        </p:nvCxnSpPr>
        <p:spPr>
          <a:xfrm>
            <a:off x="1090690" y="5922951"/>
            <a:ext cx="82439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63B062-BF36-8B4D-9917-BA2F917B2DFA}"/>
              </a:ext>
            </a:extLst>
          </p:cNvPr>
          <p:cNvCxnSpPr>
            <a:cxnSpLocks/>
          </p:cNvCxnSpPr>
          <p:nvPr/>
        </p:nvCxnSpPr>
        <p:spPr>
          <a:xfrm flipV="1">
            <a:off x="708855" y="6258979"/>
            <a:ext cx="1206227" cy="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67CF17-E63B-2143-A267-B6C8F6BF70D0}"/>
              </a:ext>
            </a:extLst>
          </p:cNvPr>
          <p:cNvCxnSpPr>
            <a:cxnSpLocks/>
          </p:cNvCxnSpPr>
          <p:nvPr/>
        </p:nvCxnSpPr>
        <p:spPr>
          <a:xfrm flipV="1">
            <a:off x="1899819" y="5918622"/>
            <a:ext cx="0" cy="34652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139F5B9-57B4-7949-B3EE-C9C108B405C0}"/>
              </a:ext>
            </a:extLst>
          </p:cNvPr>
          <p:cNvCxnSpPr>
            <a:cxnSpLocks/>
          </p:cNvCxnSpPr>
          <p:nvPr/>
        </p:nvCxnSpPr>
        <p:spPr>
          <a:xfrm flipV="1">
            <a:off x="10394365" y="5916275"/>
            <a:ext cx="0" cy="34652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3667C5-C79E-1E48-9551-EAEA4207652A}"/>
              </a:ext>
            </a:extLst>
          </p:cNvPr>
          <p:cNvCxnSpPr/>
          <p:nvPr/>
        </p:nvCxnSpPr>
        <p:spPr>
          <a:xfrm>
            <a:off x="1988097" y="4552242"/>
            <a:ext cx="8304084"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51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CCBF-36BC-9D4E-A42D-BC0129B250DB}"/>
              </a:ext>
            </a:extLst>
          </p:cNvPr>
          <p:cNvSpPr>
            <a:spLocks noGrp="1"/>
          </p:cNvSpPr>
          <p:nvPr>
            <p:ph type="title"/>
          </p:nvPr>
        </p:nvSpPr>
        <p:spPr>
          <a:xfrm>
            <a:off x="838199" y="365125"/>
            <a:ext cx="10639567" cy="1325563"/>
          </a:xfrm>
          <a:solidFill>
            <a:schemeClr val="accent5">
              <a:lumMod val="75000"/>
            </a:schemeClr>
          </a:solidFill>
        </p:spPr>
        <p:txBody>
          <a:bodyPr/>
          <a:lstStyle/>
          <a:p>
            <a:r>
              <a:rPr lang="en-US" dirty="0">
                <a:solidFill>
                  <a:schemeClr val="bg1"/>
                </a:solidFill>
              </a:rPr>
              <a:t>Looking for Information on Bills or Legislators?</a:t>
            </a:r>
          </a:p>
        </p:txBody>
      </p:sp>
      <p:pic>
        <p:nvPicPr>
          <p:cNvPr id="4" name="Content Placeholder 3">
            <a:extLst>
              <a:ext uri="{FF2B5EF4-FFF2-40B4-BE49-F238E27FC236}">
                <a16:creationId xmlns:a16="http://schemas.microsoft.com/office/drawing/2014/main" id="{205219B2-0DDB-574C-9893-5DC1D7D46AAF}"/>
              </a:ext>
            </a:extLst>
          </p:cNvPr>
          <p:cNvPicPr>
            <a:picLocks noGrp="1" noChangeAspect="1"/>
          </p:cNvPicPr>
          <p:nvPr>
            <p:ph idx="1"/>
          </p:nvPr>
        </p:nvPicPr>
        <p:blipFill>
          <a:blip r:embed="rId3"/>
          <a:stretch>
            <a:fillRect/>
          </a:stretch>
        </p:blipFill>
        <p:spPr>
          <a:xfrm>
            <a:off x="6020597" y="1838877"/>
            <a:ext cx="5332115" cy="4351338"/>
          </a:xfrm>
          <a:prstGeom prst="rect">
            <a:avLst/>
          </a:prstGeom>
        </p:spPr>
      </p:pic>
      <p:sp>
        <p:nvSpPr>
          <p:cNvPr id="5" name="TextBox 4">
            <a:extLst>
              <a:ext uri="{FF2B5EF4-FFF2-40B4-BE49-F238E27FC236}">
                <a16:creationId xmlns:a16="http://schemas.microsoft.com/office/drawing/2014/main" id="{21288647-FEEF-7D45-9A62-E947F3803CF1}"/>
              </a:ext>
            </a:extLst>
          </p:cNvPr>
          <p:cNvSpPr txBox="1"/>
          <p:nvPr/>
        </p:nvSpPr>
        <p:spPr>
          <a:xfrm>
            <a:off x="787063" y="1936055"/>
            <a:ext cx="4642081" cy="3708708"/>
          </a:xfrm>
          <a:prstGeom prst="rect">
            <a:avLst/>
          </a:prstGeom>
          <a:noFill/>
          <a:ln w="38100">
            <a:solidFill>
              <a:schemeClr val="accent6">
                <a:lumMod val="75000"/>
              </a:schemeClr>
            </a:solidFill>
          </a:ln>
        </p:spPr>
        <p:txBody>
          <a:bodyPr wrap="square" rtlCol="0">
            <a:spAutoFit/>
          </a:bodyPr>
          <a:lstStyle/>
          <a:p>
            <a:pPr marL="117475"/>
            <a:endParaRPr lang="en-US" sz="1000" dirty="0">
              <a:solidFill>
                <a:schemeClr val="accent6">
                  <a:lumMod val="50000"/>
                </a:schemeClr>
              </a:solidFill>
            </a:endParaRPr>
          </a:p>
          <a:p>
            <a:pPr marL="117475"/>
            <a:r>
              <a:rPr lang="en-US" sz="2100" dirty="0">
                <a:solidFill>
                  <a:srgbClr val="FF0000"/>
                </a:solidFill>
              </a:rPr>
              <a:t>Use the left sidebar on every page to navigate the Legislature’s website.</a:t>
            </a:r>
          </a:p>
          <a:p>
            <a:pPr marL="117475"/>
            <a:endParaRPr lang="en-US" sz="1200" dirty="0">
              <a:solidFill>
                <a:schemeClr val="accent6">
                  <a:lumMod val="50000"/>
                </a:schemeClr>
              </a:solidFill>
            </a:endParaRPr>
          </a:p>
          <a:p>
            <a:pPr marL="117475"/>
            <a:r>
              <a:rPr lang="en-US" sz="2100" u="sng" dirty="0">
                <a:solidFill>
                  <a:schemeClr val="accent6">
                    <a:lumMod val="75000"/>
                  </a:schemeClr>
                </a:solidFill>
              </a:rPr>
              <a:t>Looking for information on Legislators</a:t>
            </a:r>
            <a:r>
              <a:rPr lang="en-US" sz="2100" dirty="0">
                <a:solidFill>
                  <a:schemeClr val="accent6">
                    <a:lumMod val="75000"/>
                  </a:schemeClr>
                </a:solidFill>
              </a:rPr>
              <a:t>?</a:t>
            </a:r>
          </a:p>
          <a:p>
            <a:pPr marL="117475"/>
            <a:endParaRPr lang="en-US" sz="300" dirty="0">
              <a:solidFill>
                <a:schemeClr val="accent6">
                  <a:lumMod val="75000"/>
                </a:schemeClr>
              </a:solidFill>
            </a:endParaRPr>
          </a:p>
          <a:p>
            <a:pPr marL="117475"/>
            <a:r>
              <a:rPr lang="en-US" sz="2100" dirty="0">
                <a:solidFill>
                  <a:schemeClr val="accent6">
                    <a:lumMod val="75000"/>
                  </a:schemeClr>
                </a:solidFill>
              </a:rPr>
              <a:t>Follow                       for a guide to find</a:t>
            </a:r>
          </a:p>
          <a:p>
            <a:pPr marL="117475"/>
            <a:endParaRPr lang="en-US" sz="300" dirty="0">
              <a:solidFill>
                <a:schemeClr val="accent6">
                  <a:lumMod val="75000"/>
                </a:schemeClr>
              </a:solidFill>
            </a:endParaRPr>
          </a:p>
          <a:p>
            <a:pPr marL="117475"/>
            <a:r>
              <a:rPr lang="en-US" sz="2100" dirty="0">
                <a:solidFill>
                  <a:schemeClr val="accent6">
                    <a:lumMod val="75000"/>
                  </a:schemeClr>
                </a:solidFill>
              </a:rPr>
              <a:t>information about Legislators.</a:t>
            </a:r>
          </a:p>
          <a:p>
            <a:pPr marL="117475"/>
            <a:endParaRPr lang="en-US" sz="2100" dirty="0">
              <a:solidFill>
                <a:schemeClr val="accent6">
                  <a:lumMod val="50000"/>
                </a:schemeClr>
              </a:solidFill>
            </a:endParaRPr>
          </a:p>
          <a:p>
            <a:pPr marL="117475"/>
            <a:r>
              <a:rPr lang="en-US" sz="2100" u="sng" dirty="0">
                <a:solidFill>
                  <a:schemeClr val="accent6">
                    <a:lumMod val="75000"/>
                  </a:schemeClr>
                </a:solidFill>
              </a:rPr>
              <a:t>Looking for information on bills</a:t>
            </a:r>
            <a:r>
              <a:rPr lang="en-US" sz="2100" dirty="0">
                <a:solidFill>
                  <a:schemeClr val="accent6">
                    <a:lumMod val="75000"/>
                  </a:schemeClr>
                </a:solidFill>
              </a:rPr>
              <a:t>?</a:t>
            </a:r>
          </a:p>
          <a:p>
            <a:pPr marL="117475"/>
            <a:endParaRPr lang="en-US" sz="300" dirty="0">
              <a:solidFill>
                <a:schemeClr val="accent6">
                  <a:lumMod val="75000"/>
                </a:schemeClr>
              </a:solidFill>
            </a:endParaRPr>
          </a:p>
          <a:p>
            <a:pPr marL="117475"/>
            <a:r>
              <a:rPr lang="en-US" sz="2100" dirty="0">
                <a:solidFill>
                  <a:schemeClr val="accent6">
                    <a:lumMod val="75000"/>
                  </a:schemeClr>
                </a:solidFill>
              </a:rPr>
              <a:t>Follow                        for a guide to find</a:t>
            </a:r>
          </a:p>
          <a:p>
            <a:pPr marL="117475"/>
            <a:endParaRPr lang="en-US" sz="1200" dirty="0">
              <a:solidFill>
                <a:schemeClr val="accent6">
                  <a:lumMod val="50000"/>
                </a:schemeClr>
              </a:solidFill>
            </a:endParaRPr>
          </a:p>
          <a:p>
            <a:pPr marL="117475"/>
            <a:endParaRPr lang="en-US" sz="1200" dirty="0">
              <a:solidFill>
                <a:schemeClr val="accent6">
                  <a:lumMod val="50000"/>
                </a:schemeClr>
              </a:solidFill>
            </a:endParaRPr>
          </a:p>
          <a:p>
            <a:pPr marL="117475"/>
            <a:endParaRPr lang="en-US" sz="1200" dirty="0">
              <a:solidFill>
                <a:schemeClr val="accent6">
                  <a:lumMod val="50000"/>
                </a:schemeClr>
              </a:solidFill>
            </a:endParaRPr>
          </a:p>
        </p:txBody>
      </p:sp>
      <p:sp>
        <p:nvSpPr>
          <p:cNvPr id="16" name="Left Brace 15">
            <a:extLst>
              <a:ext uri="{FF2B5EF4-FFF2-40B4-BE49-F238E27FC236}">
                <a16:creationId xmlns:a16="http://schemas.microsoft.com/office/drawing/2014/main" id="{A0AF2061-F6DD-294A-8CDB-C657B0A62AD3}"/>
              </a:ext>
            </a:extLst>
          </p:cNvPr>
          <p:cNvSpPr/>
          <p:nvPr/>
        </p:nvSpPr>
        <p:spPr>
          <a:xfrm>
            <a:off x="5757926" y="3127514"/>
            <a:ext cx="218803" cy="498376"/>
          </a:xfrm>
          <a:prstGeom prst="leftBrace">
            <a:avLst>
              <a:gd name="adj1" fmla="val 27882"/>
              <a:gd name="adj2" fmla="val 5377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F0D48255-42F8-4247-84AB-D93D207B2FA8}"/>
              </a:ext>
            </a:extLst>
          </p:cNvPr>
          <p:cNvCxnSpPr>
            <a:cxnSpLocks/>
          </p:cNvCxnSpPr>
          <p:nvPr/>
        </p:nvCxnSpPr>
        <p:spPr>
          <a:xfrm>
            <a:off x="4929809" y="2485301"/>
            <a:ext cx="998671" cy="510284"/>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4D61576-F1CF-F04D-8C87-E4722BD80DBE}"/>
              </a:ext>
            </a:extLst>
          </p:cNvPr>
          <p:cNvSpPr/>
          <p:nvPr/>
        </p:nvSpPr>
        <p:spPr>
          <a:xfrm>
            <a:off x="6020597" y="2326235"/>
            <a:ext cx="5303858" cy="1590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a:extLst>
              <a:ext uri="{FF2B5EF4-FFF2-40B4-BE49-F238E27FC236}">
                <a16:creationId xmlns:a16="http://schemas.microsoft.com/office/drawing/2014/main" id="{A7A19884-4381-E44A-BEC2-DEBDFD2E4A81}"/>
              </a:ext>
            </a:extLst>
          </p:cNvPr>
          <p:cNvSpPr txBox="1"/>
          <p:nvPr/>
        </p:nvSpPr>
        <p:spPr>
          <a:xfrm>
            <a:off x="1742751" y="4688213"/>
            <a:ext cx="135889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4" action="ppaction://hlinksldjump"/>
              </a:rPr>
              <a:t>This</a:t>
            </a:r>
            <a:r>
              <a:rPr lang="en-US" b="1" u="sng" dirty="0">
                <a:solidFill>
                  <a:schemeClr val="accent5">
                    <a:lumMod val="75000"/>
                  </a:schemeClr>
                </a:solidFill>
              </a:rPr>
              <a:t> </a:t>
            </a:r>
            <a:r>
              <a:rPr lang="en-US" b="1" u="sng" dirty="0">
                <a:solidFill>
                  <a:schemeClr val="accent5">
                    <a:lumMod val="75000"/>
                  </a:schemeClr>
                </a:solidFill>
                <a:hlinkClick r:id="rId4" action="ppaction://hlinksldjump"/>
              </a:rPr>
              <a:t>LINK</a:t>
            </a:r>
            <a:endParaRPr lang="en-US" b="1" u="sng" dirty="0">
              <a:solidFill>
                <a:schemeClr val="accent5">
                  <a:lumMod val="75000"/>
                </a:schemeClr>
              </a:solidFill>
            </a:endParaRPr>
          </a:p>
        </p:txBody>
      </p:sp>
      <p:pic>
        <p:nvPicPr>
          <p:cNvPr id="10" name="Picture 9">
            <a:extLst>
              <a:ext uri="{FF2B5EF4-FFF2-40B4-BE49-F238E27FC236}">
                <a16:creationId xmlns:a16="http://schemas.microsoft.com/office/drawing/2014/main" id="{617FDA54-6B08-7643-8350-1F9E750ECD53}"/>
              </a:ext>
            </a:extLst>
          </p:cNvPr>
          <p:cNvPicPr>
            <a:picLocks noChangeAspect="1"/>
          </p:cNvPicPr>
          <p:nvPr/>
        </p:nvPicPr>
        <p:blipFill>
          <a:blip r:embed="rId5"/>
          <a:stretch>
            <a:fillRect/>
          </a:stretch>
        </p:blipFill>
        <p:spPr>
          <a:xfrm>
            <a:off x="1014036" y="5129992"/>
            <a:ext cx="1358900" cy="406400"/>
          </a:xfrm>
          <a:prstGeom prst="rect">
            <a:avLst/>
          </a:prstGeom>
          <a:ln>
            <a:solidFill>
              <a:schemeClr val="accent6">
                <a:lumMod val="75000"/>
              </a:schemeClr>
            </a:solidFill>
          </a:ln>
        </p:spPr>
      </p:pic>
      <p:sp>
        <p:nvSpPr>
          <p:cNvPr id="22" name="TextBox 21">
            <a:hlinkClick r:id="rId6" action="ppaction://hlinksldjump"/>
            <a:extLst>
              <a:ext uri="{FF2B5EF4-FFF2-40B4-BE49-F238E27FC236}">
                <a16:creationId xmlns:a16="http://schemas.microsoft.com/office/drawing/2014/main" id="{FBB51BFA-4323-C646-860B-B0E132A1F643}"/>
              </a:ext>
            </a:extLst>
          </p:cNvPr>
          <p:cNvSpPr txBox="1"/>
          <p:nvPr/>
        </p:nvSpPr>
        <p:spPr>
          <a:xfrm>
            <a:off x="1742753" y="3315591"/>
            <a:ext cx="1295870"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This LINK</a:t>
            </a:r>
          </a:p>
        </p:txBody>
      </p:sp>
      <p:cxnSp>
        <p:nvCxnSpPr>
          <p:cNvPr id="24" name="Straight Arrow Connector 23">
            <a:extLst>
              <a:ext uri="{FF2B5EF4-FFF2-40B4-BE49-F238E27FC236}">
                <a16:creationId xmlns:a16="http://schemas.microsoft.com/office/drawing/2014/main" id="{EE5B8B93-3378-544A-AA12-4F72724A33D4}"/>
              </a:ext>
            </a:extLst>
          </p:cNvPr>
          <p:cNvCxnSpPr>
            <a:cxnSpLocks/>
            <a:endCxn id="4" idx="1"/>
          </p:cNvCxnSpPr>
          <p:nvPr/>
        </p:nvCxnSpPr>
        <p:spPr>
          <a:xfrm flipV="1">
            <a:off x="4929809" y="4014546"/>
            <a:ext cx="1090788" cy="12965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E73DE0-4714-CF42-9496-6ABED087D030}"/>
              </a:ext>
            </a:extLst>
          </p:cNvPr>
          <p:cNvCxnSpPr>
            <a:cxnSpLocks/>
          </p:cNvCxnSpPr>
          <p:nvPr/>
        </p:nvCxnSpPr>
        <p:spPr>
          <a:xfrm>
            <a:off x="2390688" y="5311046"/>
            <a:ext cx="2539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hlinkClick r:id="" action="ppaction://hlinkshowjump?jump=lastslide"/>
            <a:extLst>
              <a:ext uri="{FF2B5EF4-FFF2-40B4-BE49-F238E27FC236}">
                <a16:creationId xmlns:a16="http://schemas.microsoft.com/office/drawing/2014/main" id="{02E58FB8-9F2C-3942-B8AF-B1B1A79E394D}"/>
              </a:ext>
            </a:extLst>
          </p:cNvPr>
          <p:cNvSpPr txBox="1"/>
          <p:nvPr/>
        </p:nvSpPr>
        <p:spPr>
          <a:xfrm flipH="1">
            <a:off x="787063" y="5890129"/>
            <a:ext cx="955688"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INDEX</a:t>
            </a:r>
          </a:p>
        </p:txBody>
      </p:sp>
      <p:cxnSp>
        <p:nvCxnSpPr>
          <p:cNvPr id="32" name="Straight Connector 31">
            <a:extLst>
              <a:ext uri="{FF2B5EF4-FFF2-40B4-BE49-F238E27FC236}">
                <a16:creationId xmlns:a16="http://schemas.microsoft.com/office/drawing/2014/main" id="{844C52F2-BECE-A74D-B51E-EC59D0F566D1}"/>
              </a:ext>
            </a:extLst>
          </p:cNvPr>
          <p:cNvCxnSpPr>
            <a:cxnSpLocks/>
          </p:cNvCxnSpPr>
          <p:nvPr/>
        </p:nvCxnSpPr>
        <p:spPr>
          <a:xfrm>
            <a:off x="4285397" y="3835483"/>
            <a:ext cx="7768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074121C-E913-1243-B294-30A2EEBDFA55}"/>
              </a:ext>
            </a:extLst>
          </p:cNvPr>
          <p:cNvCxnSpPr>
            <a:cxnSpLocks/>
          </p:cNvCxnSpPr>
          <p:nvPr/>
        </p:nvCxnSpPr>
        <p:spPr>
          <a:xfrm flipV="1">
            <a:off x="5062283" y="3376702"/>
            <a:ext cx="651775" cy="45878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70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EC88-C76E-6745-88C0-53241C0DBC99}"/>
              </a:ext>
            </a:extLst>
          </p:cNvPr>
          <p:cNvSpPr>
            <a:spLocks noGrp="1"/>
          </p:cNvSpPr>
          <p:nvPr>
            <p:ph type="title"/>
          </p:nvPr>
        </p:nvSpPr>
        <p:spPr>
          <a:xfrm>
            <a:off x="810065" y="490624"/>
            <a:ext cx="10497457" cy="1094730"/>
          </a:xfrm>
          <a:solidFill>
            <a:srgbClr val="0070C0"/>
          </a:solidFill>
          <a:ln w="38100">
            <a:solidFill>
              <a:srgbClr val="0070C0"/>
            </a:solidFill>
          </a:ln>
        </p:spPr>
        <p:txBody>
          <a:bodyPr/>
          <a:lstStyle/>
          <a:p>
            <a:pPr algn="ctr"/>
            <a:r>
              <a:rPr lang="en-US" b="1" dirty="0">
                <a:solidFill>
                  <a:schemeClr val="bg1"/>
                </a:solidFill>
              </a:rPr>
              <a:t>Do you know your legislators’ names?</a:t>
            </a:r>
          </a:p>
        </p:txBody>
      </p:sp>
      <p:sp>
        <p:nvSpPr>
          <p:cNvPr id="5" name="Content Placeholder 2">
            <a:extLst>
              <a:ext uri="{FF2B5EF4-FFF2-40B4-BE49-F238E27FC236}">
                <a16:creationId xmlns:a16="http://schemas.microsoft.com/office/drawing/2014/main" id="{5D9DF063-A773-4E47-9586-2BA3E9C11B82}"/>
              </a:ext>
            </a:extLst>
          </p:cNvPr>
          <p:cNvSpPr>
            <a:spLocks noGrp="1"/>
          </p:cNvSpPr>
          <p:nvPr>
            <p:ph idx="1"/>
          </p:nvPr>
        </p:nvSpPr>
        <p:spPr>
          <a:xfrm>
            <a:off x="1040192" y="2874833"/>
            <a:ext cx="3029270" cy="1606890"/>
          </a:xfrm>
          <a:solidFill>
            <a:schemeClr val="bg1"/>
          </a:solidFill>
          <a:ln w="38100">
            <a:solidFill>
              <a:schemeClr val="accent6">
                <a:lumMod val="75000"/>
              </a:schemeClr>
            </a:solidFill>
          </a:ln>
        </p:spPr>
        <p:txBody>
          <a:bodyPr>
            <a:noAutofit/>
          </a:bodyPr>
          <a:lstStyle/>
          <a:p>
            <a:pPr marL="173038" indent="0">
              <a:buNone/>
            </a:pPr>
            <a:r>
              <a:rPr lang="en-US" sz="2400" dirty="0">
                <a:solidFill>
                  <a:schemeClr val="accent6">
                    <a:lumMod val="75000"/>
                  </a:schemeClr>
                </a:solidFill>
              </a:rPr>
              <a:t>Search by name or Legislative District (LD) for information on each</a:t>
            </a:r>
          </a:p>
        </p:txBody>
      </p:sp>
      <p:sp>
        <p:nvSpPr>
          <p:cNvPr id="11" name="Title 1">
            <a:extLst>
              <a:ext uri="{FF2B5EF4-FFF2-40B4-BE49-F238E27FC236}">
                <a16:creationId xmlns:a16="http://schemas.microsoft.com/office/drawing/2014/main" id="{B0C08FF6-669A-D140-AD7C-4D2D85B554A1}"/>
              </a:ext>
            </a:extLst>
          </p:cNvPr>
          <p:cNvSpPr txBox="1">
            <a:spLocks/>
          </p:cNvSpPr>
          <p:nvPr/>
        </p:nvSpPr>
        <p:spPr>
          <a:xfrm>
            <a:off x="5529943" y="2888342"/>
            <a:ext cx="5777579" cy="987868"/>
          </a:xfrm>
          <a:prstGeom prst="rect">
            <a:avLst/>
          </a:prstGeom>
          <a:solidFill>
            <a:srgbClr val="0070C0"/>
          </a:solidFill>
          <a:ln w="38100">
            <a:solidFill>
              <a:srgbClr val="0070C0"/>
            </a:solidFill>
          </a:ln>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Do you know your Legislative District (LD)?</a:t>
            </a:r>
          </a:p>
        </p:txBody>
      </p:sp>
      <p:cxnSp>
        <p:nvCxnSpPr>
          <p:cNvPr id="17" name="Straight Arrow Connector 16">
            <a:extLst>
              <a:ext uri="{FF2B5EF4-FFF2-40B4-BE49-F238E27FC236}">
                <a16:creationId xmlns:a16="http://schemas.microsoft.com/office/drawing/2014/main" id="{18F1B3FF-ED5C-734C-B4D8-33FB6F33410D}"/>
              </a:ext>
            </a:extLst>
          </p:cNvPr>
          <p:cNvCxnSpPr/>
          <p:nvPr/>
        </p:nvCxnSpPr>
        <p:spPr>
          <a:xfrm>
            <a:off x="2675057" y="1459856"/>
            <a:ext cx="0" cy="10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C0EF353-910E-9A4A-B36A-2BBCE09D7A38}"/>
              </a:ext>
            </a:extLst>
          </p:cNvPr>
          <p:cNvGrpSpPr/>
          <p:nvPr/>
        </p:nvGrpSpPr>
        <p:grpSpPr>
          <a:xfrm>
            <a:off x="7112003" y="1650693"/>
            <a:ext cx="1173871" cy="1195262"/>
            <a:chOff x="7112003" y="1664761"/>
            <a:chExt cx="1173871" cy="1195262"/>
          </a:xfrm>
        </p:grpSpPr>
        <p:sp>
          <p:nvSpPr>
            <p:cNvPr id="22" name="Left Arrow 21">
              <a:extLst>
                <a:ext uri="{FF2B5EF4-FFF2-40B4-BE49-F238E27FC236}">
                  <a16:creationId xmlns:a16="http://schemas.microsoft.com/office/drawing/2014/main" id="{8C38558A-C78B-8448-B575-1E87F8F2D6F7}"/>
                </a:ext>
              </a:extLst>
            </p:cNvPr>
            <p:cNvSpPr/>
            <p:nvPr/>
          </p:nvSpPr>
          <p:spPr>
            <a:xfrm rot="16200000">
              <a:off x="7101308" y="1675456"/>
              <a:ext cx="1195262" cy="1173871"/>
            </a:xfrm>
            <a:prstGeom prst="leftArrow">
              <a:avLst>
                <a:gd name="adj1" fmla="val 62247"/>
                <a:gd name="adj2" fmla="val 5000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424056-2887-6E4D-9190-85B109771A8A}"/>
                </a:ext>
              </a:extLst>
            </p:cNvPr>
            <p:cNvSpPr txBox="1"/>
            <p:nvPr/>
          </p:nvSpPr>
          <p:spPr>
            <a:xfrm>
              <a:off x="7400891" y="1930589"/>
              <a:ext cx="673965" cy="461665"/>
            </a:xfrm>
            <a:prstGeom prst="rect">
              <a:avLst/>
            </a:prstGeom>
            <a:solidFill>
              <a:srgbClr val="FFC000"/>
            </a:solidFill>
            <a:ln w="38100">
              <a:noFill/>
            </a:ln>
          </p:spPr>
          <p:txBody>
            <a:bodyPr wrap="square" rtlCol="0">
              <a:spAutoFit/>
            </a:bodyPr>
            <a:lstStyle/>
            <a:p>
              <a:pPr algn="ctr"/>
              <a:r>
                <a:rPr lang="en-US" sz="2400" b="1" dirty="0"/>
                <a:t>NO</a:t>
              </a:r>
            </a:p>
          </p:txBody>
        </p:sp>
      </p:grpSp>
      <p:grpSp>
        <p:nvGrpSpPr>
          <p:cNvPr id="34" name="Group 33">
            <a:extLst>
              <a:ext uri="{FF2B5EF4-FFF2-40B4-BE49-F238E27FC236}">
                <a16:creationId xmlns:a16="http://schemas.microsoft.com/office/drawing/2014/main" id="{A03722E8-DB3F-3648-8C88-20A1B28F1EA7}"/>
              </a:ext>
            </a:extLst>
          </p:cNvPr>
          <p:cNvGrpSpPr/>
          <p:nvPr/>
        </p:nvGrpSpPr>
        <p:grpSpPr>
          <a:xfrm>
            <a:off x="7140139" y="3928783"/>
            <a:ext cx="1173871" cy="1195262"/>
            <a:chOff x="7112003" y="1664761"/>
            <a:chExt cx="1173871" cy="1195262"/>
          </a:xfrm>
        </p:grpSpPr>
        <p:sp>
          <p:nvSpPr>
            <p:cNvPr id="35" name="Left Arrow 34">
              <a:extLst>
                <a:ext uri="{FF2B5EF4-FFF2-40B4-BE49-F238E27FC236}">
                  <a16:creationId xmlns:a16="http://schemas.microsoft.com/office/drawing/2014/main" id="{F0185623-A2E4-BF4D-9890-747518A03784}"/>
                </a:ext>
              </a:extLst>
            </p:cNvPr>
            <p:cNvSpPr/>
            <p:nvPr/>
          </p:nvSpPr>
          <p:spPr>
            <a:xfrm rot="16200000">
              <a:off x="7101308" y="1675456"/>
              <a:ext cx="1195262" cy="1173871"/>
            </a:xfrm>
            <a:prstGeom prst="leftArrow">
              <a:avLst>
                <a:gd name="adj1" fmla="val 62247"/>
                <a:gd name="adj2" fmla="val 5000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1D058B1-29EC-6D42-9BCE-F32476D8DADD}"/>
                </a:ext>
              </a:extLst>
            </p:cNvPr>
            <p:cNvSpPr txBox="1"/>
            <p:nvPr/>
          </p:nvSpPr>
          <p:spPr>
            <a:xfrm>
              <a:off x="7400891" y="1930589"/>
              <a:ext cx="673965" cy="461665"/>
            </a:xfrm>
            <a:prstGeom prst="rect">
              <a:avLst/>
            </a:prstGeom>
            <a:solidFill>
              <a:srgbClr val="FFC000"/>
            </a:solidFill>
            <a:ln w="38100">
              <a:noFill/>
            </a:ln>
          </p:spPr>
          <p:txBody>
            <a:bodyPr wrap="square" rtlCol="0">
              <a:spAutoFit/>
            </a:bodyPr>
            <a:lstStyle/>
            <a:p>
              <a:pPr algn="ctr"/>
              <a:r>
                <a:rPr lang="en-US" sz="2400" b="1" dirty="0"/>
                <a:t>NO</a:t>
              </a:r>
            </a:p>
          </p:txBody>
        </p:sp>
      </p:grpSp>
      <p:grpSp>
        <p:nvGrpSpPr>
          <p:cNvPr id="37" name="Group 36">
            <a:extLst>
              <a:ext uri="{FF2B5EF4-FFF2-40B4-BE49-F238E27FC236}">
                <a16:creationId xmlns:a16="http://schemas.microsoft.com/office/drawing/2014/main" id="{B1B32127-2A48-EC44-9725-4926D49876B9}"/>
              </a:ext>
            </a:extLst>
          </p:cNvPr>
          <p:cNvGrpSpPr/>
          <p:nvPr/>
        </p:nvGrpSpPr>
        <p:grpSpPr>
          <a:xfrm>
            <a:off x="2004138" y="1664760"/>
            <a:ext cx="1173871" cy="1195262"/>
            <a:chOff x="7112003" y="1664761"/>
            <a:chExt cx="1173871" cy="1195262"/>
          </a:xfrm>
        </p:grpSpPr>
        <p:sp>
          <p:nvSpPr>
            <p:cNvPr id="38" name="Left Arrow 37">
              <a:extLst>
                <a:ext uri="{FF2B5EF4-FFF2-40B4-BE49-F238E27FC236}">
                  <a16:creationId xmlns:a16="http://schemas.microsoft.com/office/drawing/2014/main" id="{8DCCC742-B361-A24F-A304-A6DE59B31763}"/>
                </a:ext>
              </a:extLst>
            </p:cNvPr>
            <p:cNvSpPr/>
            <p:nvPr/>
          </p:nvSpPr>
          <p:spPr>
            <a:xfrm rot="16200000">
              <a:off x="7101308" y="1675456"/>
              <a:ext cx="1195262" cy="1173871"/>
            </a:xfrm>
            <a:prstGeom prst="leftArrow">
              <a:avLst>
                <a:gd name="adj1" fmla="val 62247"/>
                <a:gd name="adj2" fmla="val 5000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E29C9E8D-CE96-DC48-8F16-8E84AC0B5ACE}"/>
                </a:ext>
              </a:extLst>
            </p:cNvPr>
            <p:cNvSpPr txBox="1"/>
            <p:nvPr/>
          </p:nvSpPr>
          <p:spPr>
            <a:xfrm>
              <a:off x="7400891" y="1930589"/>
              <a:ext cx="673965" cy="461665"/>
            </a:xfrm>
            <a:prstGeom prst="rect">
              <a:avLst/>
            </a:prstGeom>
            <a:solidFill>
              <a:srgbClr val="FFC000"/>
            </a:solidFill>
            <a:ln w="38100">
              <a:noFill/>
            </a:ln>
          </p:spPr>
          <p:txBody>
            <a:bodyPr wrap="square" rtlCol="0">
              <a:spAutoFit/>
            </a:bodyPr>
            <a:lstStyle/>
            <a:p>
              <a:pPr algn="ctr"/>
              <a:r>
                <a:rPr lang="en-US" sz="2400" b="1" dirty="0"/>
                <a:t>YES</a:t>
              </a:r>
            </a:p>
          </p:txBody>
        </p:sp>
      </p:grpSp>
      <p:grpSp>
        <p:nvGrpSpPr>
          <p:cNvPr id="40" name="Group 39">
            <a:extLst>
              <a:ext uri="{FF2B5EF4-FFF2-40B4-BE49-F238E27FC236}">
                <a16:creationId xmlns:a16="http://schemas.microsoft.com/office/drawing/2014/main" id="{AF1213BB-732B-2D47-A284-EE117F001580}"/>
              </a:ext>
            </a:extLst>
          </p:cNvPr>
          <p:cNvGrpSpPr/>
          <p:nvPr/>
        </p:nvGrpSpPr>
        <p:grpSpPr>
          <a:xfrm rot="5400000">
            <a:off x="4212766" y="2708661"/>
            <a:ext cx="1173871" cy="1345262"/>
            <a:chOff x="7112003" y="1664761"/>
            <a:chExt cx="1173871" cy="1195262"/>
          </a:xfrm>
        </p:grpSpPr>
        <p:sp>
          <p:nvSpPr>
            <p:cNvPr id="41" name="Left Arrow 40">
              <a:extLst>
                <a:ext uri="{FF2B5EF4-FFF2-40B4-BE49-F238E27FC236}">
                  <a16:creationId xmlns:a16="http://schemas.microsoft.com/office/drawing/2014/main" id="{50E7B950-C5AC-AE48-86BB-457D21B74F4F}"/>
                </a:ext>
              </a:extLst>
            </p:cNvPr>
            <p:cNvSpPr/>
            <p:nvPr/>
          </p:nvSpPr>
          <p:spPr>
            <a:xfrm rot="16200000">
              <a:off x="7101308" y="1675456"/>
              <a:ext cx="1195262" cy="1173871"/>
            </a:xfrm>
            <a:prstGeom prst="leftArrow">
              <a:avLst>
                <a:gd name="adj1" fmla="val 62247"/>
                <a:gd name="adj2" fmla="val 5000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3EA37A1E-AB9A-F84A-9985-6F0F0E638ED9}"/>
                </a:ext>
              </a:extLst>
            </p:cNvPr>
            <p:cNvSpPr txBox="1"/>
            <p:nvPr/>
          </p:nvSpPr>
          <p:spPr>
            <a:xfrm rot="16200000">
              <a:off x="7383185" y="1798599"/>
              <a:ext cx="704346" cy="461665"/>
            </a:xfrm>
            <a:prstGeom prst="rect">
              <a:avLst/>
            </a:prstGeom>
            <a:solidFill>
              <a:srgbClr val="FFC000"/>
            </a:solidFill>
            <a:ln w="38100">
              <a:noFill/>
            </a:ln>
          </p:spPr>
          <p:txBody>
            <a:bodyPr wrap="square" rtlCol="0">
              <a:spAutoFit/>
            </a:bodyPr>
            <a:lstStyle/>
            <a:p>
              <a:pPr algn="ctr"/>
              <a:r>
                <a:rPr lang="en-US" sz="2400" b="1" dirty="0"/>
                <a:t>YES</a:t>
              </a:r>
            </a:p>
          </p:txBody>
        </p:sp>
      </p:grpSp>
      <p:sp>
        <p:nvSpPr>
          <p:cNvPr id="53" name="Content Placeholder 2">
            <a:extLst>
              <a:ext uri="{FF2B5EF4-FFF2-40B4-BE49-F238E27FC236}">
                <a16:creationId xmlns:a16="http://schemas.microsoft.com/office/drawing/2014/main" id="{78F9856A-2321-A140-B583-F4E9C3F2D597}"/>
              </a:ext>
            </a:extLst>
          </p:cNvPr>
          <p:cNvSpPr txBox="1">
            <a:spLocks/>
          </p:cNvSpPr>
          <p:nvPr/>
        </p:nvSpPr>
        <p:spPr>
          <a:xfrm>
            <a:off x="5822016" y="5165954"/>
            <a:ext cx="5485506" cy="1053172"/>
          </a:xfrm>
          <a:prstGeom prst="rect">
            <a:avLst/>
          </a:prstGeom>
          <a:solidFill>
            <a:schemeClr val="bg1"/>
          </a:solidFill>
          <a:ln w="38100">
            <a:solidFill>
              <a:schemeClr val="accent6">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0">
              <a:buNone/>
            </a:pPr>
            <a:endParaRPr lang="en-US" sz="200" dirty="0">
              <a:solidFill>
                <a:schemeClr val="accent6">
                  <a:lumMod val="50000"/>
                </a:schemeClr>
              </a:solidFill>
            </a:endParaRPr>
          </a:p>
          <a:p>
            <a:pPr marL="173038" indent="0">
              <a:buNone/>
            </a:pPr>
            <a:r>
              <a:rPr lang="en-US" sz="2400" dirty="0">
                <a:solidFill>
                  <a:schemeClr val="accent6">
                    <a:lumMod val="50000"/>
                  </a:schemeClr>
                </a:solidFill>
              </a:rPr>
              <a:t>                                   from your address</a:t>
            </a:r>
          </a:p>
          <a:p>
            <a:pPr marL="173038" indent="0">
              <a:buNone/>
            </a:pPr>
            <a:r>
              <a:rPr lang="en-US" sz="2400" dirty="0">
                <a:solidFill>
                  <a:schemeClr val="accent6">
                    <a:lumMod val="50000"/>
                  </a:schemeClr>
                </a:solidFill>
              </a:rPr>
              <a:t>and links to your legislators’ information</a:t>
            </a:r>
          </a:p>
        </p:txBody>
      </p:sp>
      <p:sp>
        <p:nvSpPr>
          <p:cNvPr id="28" name="TextBox 27">
            <a:hlinkClick r:id="rId3" action="ppaction://hlinksldjump"/>
            <a:extLst>
              <a:ext uri="{FF2B5EF4-FFF2-40B4-BE49-F238E27FC236}">
                <a16:creationId xmlns:a16="http://schemas.microsoft.com/office/drawing/2014/main" id="{1274DC4E-0C22-2C43-AE2B-3A9CDC48B6CD}"/>
              </a:ext>
            </a:extLst>
          </p:cNvPr>
          <p:cNvSpPr txBox="1"/>
          <p:nvPr/>
        </p:nvSpPr>
        <p:spPr>
          <a:xfrm flipH="1">
            <a:off x="2342116" y="3922762"/>
            <a:ext cx="1573935" cy="400110"/>
          </a:xfrm>
          <a:prstGeom prst="rect">
            <a:avLst/>
          </a:prstGeom>
          <a:solidFill>
            <a:srgbClr val="D4E2CE"/>
          </a:solidFill>
          <a:ln w="38100">
            <a:solidFill>
              <a:schemeClr val="tx1"/>
            </a:solidFill>
          </a:ln>
        </p:spPr>
        <p:txBody>
          <a:bodyPr wrap="square" rtlCol="0">
            <a:spAutoFit/>
          </a:bodyPr>
          <a:lstStyle/>
          <a:p>
            <a:pPr algn="ctr"/>
            <a:r>
              <a:rPr lang="en-US" sz="2000" u="sng" dirty="0">
                <a:solidFill>
                  <a:schemeClr val="accent5">
                    <a:lumMod val="75000"/>
                  </a:schemeClr>
                </a:solidFill>
                <a:hlinkClick r:id="rId3" action="ppaction://hlinksldjump"/>
              </a:rPr>
              <a:t>Legislator</a:t>
            </a:r>
            <a:endParaRPr lang="en-US" sz="2000" u="sng" dirty="0">
              <a:solidFill>
                <a:schemeClr val="accent5">
                  <a:lumMod val="75000"/>
                </a:schemeClr>
              </a:solidFill>
            </a:endParaRPr>
          </a:p>
        </p:txBody>
      </p:sp>
      <p:sp>
        <p:nvSpPr>
          <p:cNvPr id="31" name="TextBox 30">
            <a:hlinkClick r:id="rId4" action="ppaction://hlinksldjump"/>
            <a:extLst>
              <a:ext uri="{FF2B5EF4-FFF2-40B4-BE49-F238E27FC236}">
                <a16:creationId xmlns:a16="http://schemas.microsoft.com/office/drawing/2014/main" id="{99B3F67A-E03E-C145-82BE-AF8D7F30900B}"/>
              </a:ext>
            </a:extLst>
          </p:cNvPr>
          <p:cNvSpPr txBox="1"/>
          <p:nvPr/>
        </p:nvSpPr>
        <p:spPr>
          <a:xfrm flipH="1">
            <a:off x="6019877" y="5292430"/>
            <a:ext cx="2265997" cy="400110"/>
          </a:xfrm>
          <a:prstGeom prst="rect">
            <a:avLst/>
          </a:prstGeom>
          <a:solidFill>
            <a:srgbClr val="D4E2CE"/>
          </a:solidFill>
          <a:ln w="38100">
            <a:solidFill>
              <a:schemeClr val="tx1"/>
            </a:solidFill>
          </a:ln>
        </p:spPr>
        <p:txBody>
          <a:bodyPr wrap="square" rtlCol="0">
            <a:spAutoFit/>
          </a:bodyPr>
          <a:lstStyle/>
          <a:p>
            <a:pPr algn="ctr"/>
            <a:r>
              <a:rPr lang="en-US" sz="2000" u="sng" dirty="0">
                <a:solidFill>
                  <a:schemeClr val="accent5">
                    <a:lumMod val="75000"/>
                  </a:schemeClr>
                </a:solidFill>
                <a:hlinkClick r:id="rId4" action="ppaction://hlinksldjump"/>
              </a:rPr>
              <a:t>Find</a:t>
            </a:r>
            <a:r>
              <a:rPr lang="en-US" sz="2000" u="sng" dirty="0">
                <a:solidFill>
                  <a:schemeClr val="accent5">
                    <a:lumMod val="75000"/>
                  </a:schemeClr>
                </a:solidFill>
              </a:rPr>
              <a:t> Your District</a:t>
            </a:r>
          </a:p>
        </p:txBody>
      </p:sp>
      <p:sp>
        <p:nvSpPr>
          <p:cNvPr id="27" name="TextBox 26">
            <a:hlinkClick r:id="" action="ppaction://hlinkshowjump?jump=lastslide"/>
            <a:extLst>
              <a:ext uri="{FF2B5EF4-FFF2-40B4-BE49-F238E27FC236}">
                <a16:creationId xmlns:a16="http://schemas.microsoft.com/office/drawing/2014/main" id="{979A2BAE-0BC0-5A4D-B633-C1469ED2D9E2}"/>
              </a:ext>
            </a:extLst>
          </p:cNvPr>
          <p:cNvSpPr txBox="1"/>
          <p:nvPr/>
        </p:nvSpPr>
        <p:spPr>
          <a:xfrm flipH="1">
            <a:off x="1040192" y="5922497"/>
            <a:ext cx="963946"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INDEX</a:t>
            </a:r>
          </a:p>
        </p:txBody>
      </p:sp>
    </p:spTree>
    <p:extLst>
      <p:ext uri="{BB962C8B-B14F-4D97-AF65-F5344CB8AC3E}">
        <p14:creationId xmlns:p14="http://schemas.microsoft.com/office/powerpoint/2010/main" val="384200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11A5-21E8-3048-A3B4-D8C195F59090}"/>
              </a:ext>
            </a:extLst>
          </p:cNvPr>
          <p:cNvSpPr>
            <a:spLocks noGrp="1"/>
          </p:cNvSpPr>
          <p:nvPr>
            <p:ph type="title"/>
          </p:nvPr>
        </p:nvSpPr>
        <p:spPr>
          <a:xfrm>
            <a:off x="1181686" y="393895"/>
            <a:ext cx="9641257" cy="1132774"/>
          </a:xfrm>
          <a:solidFill>
            <a:srgbClr val="0070C0"/>
          </a:solidFill>
        </p:spPr>
        <p:txBody>
          <a:bodyPr/>
          <a:lstStyle/>
          <a:p>
            <a:pPr algn="ctr"/>
            <a:r>
              <a:rPr lang="en-US" b="1" dirty="0">
                <a:solidFill>
                  <a:schemeClr val="bg1"/>
                </a:solidFill>
              </a:rPr>
              <a:t>To Find Your Legislative District</a:t>
            </a:r>
            <a:endParaRPr lang="en-US" sz="2400" dirty="0">
              <a:solidFill>
                <a:srgbClr val="00B0F0"/>
              </a:solidFill>
            </a:endParaRPr>
          </a:p>
        </p:txBody>
      </p:sp>
      <p:pic>
        <p:nvPicPr>
          <p:cNvPr id="4" name="Picture 3">
            <a:extLst>
              <a:ext uri="{FF2B5EF4-FFF2-40B4-BE49-F238E27FC236}">
                <a16:creationId xmlns:a16="http://schemas.microsoft.com/office/drawing/2014/main" id="{A719A2E4-7B35-034A-9156-E1BE37A30839}"/>
              </a:ext>
            </a:extLst>
          </p:cNvPr>
          <p:cNvPicPr>
            <a:picLocks noChangeAspect="1"/>
          </p:cNvPicPr>
          <p:nvPr/>
        </p:nvPicPr>
        <p:blipFill>
          <a:blip r:embed="rId3"/>
          <a:stretch>
            <a:fillRect/>
          </a:stretch>
        </p:blipFill>
        <p:spPr>
          <a:xfrm>
            <a:off x="5193473" y="1690688"/>
            <a:ext cx="5629471" cy="4593998"/>
          </a:xfrm>
          <a:prstGeom prst="rect">
            <a:avLst/>
          </a:prstGeom>
        </p:spPr>
      </p:pic>
      <p:cxnSp>
        <p:nvCxnSpPr>
          <p:cNvPr id="31" name="Straight Arrow Connector 30">
            <a:extLst>
              <a:ext uri="{FF2B5EF4-FFF2-40B4-BE49-F238E27FC236}">
                <a16:creationId xmlns:a16="http://schemas.microsoft.com/office/drawing/2014/main" id="{9663131F-7AF8-C741-BB0F-FE90F25694DA}"/>
              </a:ext>
            </a:extLst>
          </p:cNvPr>
          <p:cNvCxnSpPr>
            <a:cxnSpLocks/>
          </p:cNvCxnSpPr>
          <p:nvPr/>
        </p:nvCxnSpPr>
        <p:spPr>
          <a:xfrm>
            <a:off x="3873716" y="3537273"/>
            <a:ext cx="1319757"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B00390-4444-9140-B2D9-07499A509996}"/>
              </a:ext>
            </a:extLst>
          </p:cNvPr>
          <p:cNvSpPr txBox="1"/>
          <p:nvPr/>
        </p:nvSpPr>
        <p:spPr>
          <a:xfrm>
            <a:off x="1895867" y="2625398"/>
            <a:ext cx="2574026" cy="1569660"/>
          </a:xfrm>
          <a:prstGeom prst="rect">
            <a:avLst/>
          </a:prstGeom>
          <a:noFill/>
          <a:ln w="38100">
            <a:solidFill>
              <a:schemeClr val="accent6">
                <a:lumMod val="75000"/>
              </a:schemeClr>
            </a:solidFill>
          </a:ln>
        </p:spPr>
        <p:txBody>
          <a:bodyPr wrap="square" rtlCol="0">
            <a:spAutoFit/>
          </a:bodyPr>
          <a:lstStyle/>
          <a:p>
            <a:r>
              <a:rPr lang="en-US" sz="2400" dirty="0">
                <a:solidFill>
                  <a:schemeClr val="accent6">
                    <a:lumMod val="75000"/>
                  </a:schemeClr>
                </a:solidFill>
              </a:rPr>
              <a:t>From any page on </a:t>
            </a:r>
            <a:r>
              <a:rPr lang="en-US" sz="2400" dirty="0">
                <a:solidFill>
                  <a:schemeClr val="accent1"/>
                </a:solidFill>
                <a:hlinkClick r:id="rId4">
                  <a:extLst>
                    <a:ext uri="{A12FA001-AC4F-418D-AE19-62706E023703}">
                      <ahyp:hlinkClr xmlns:ahyp="http://schemas.microsoft.com/office/drawing/2018/hyperlinkcolor" val="tx"/>
                    </a:ext>
                  </a:extLst>
                </a:hlinkClick>
              </a:rPr>
              <a:t>leg.wa.gov</a:t>
            </a:r>
            <a:r>
              <a:rPr lang="en-US" sz="2400" dirty="0">
                <a:solidFill>
                  <a:schemeClr val="accent1"/>
                </a:solidFill>
              </a:rPr>
              <a:t> </a:t>
            </a:r>
            <a:r>
              <a:rPr lang="en-US" sz="2400" dirty="0">
                <a:solidFill>
                  <a:schemeClr val="accent6">
                    <a:lumMod val="75000"/>
                  </a:schemeClr>
                </a:solidFill>
              </a:rPr>
              <a:t>click</a:t>
            </a:r>
            <a:endParaRPr lang="en-US" sz="2400" u="sng" dirty="0">
              <a:solidFill>
                <a:schemeClr val="accent6">
                  <a:lumMod val="75000"/>
                </a:schemeClr>
              </a:solidFill>
            </a:endParaRPr>
          </a:p>
          <a:p>
            <a:r>
              <a:rPr lang="en-US" sz="2400" dirty="0">
                <a:solidFill>
                  <a:schemeClr val="accent6">
                    <a:lumMod val="75000"/>
                  </a:schemeClr>
                </a:solidFill>
              </a:rPr>
              <a:t>on</a:t>
            </a:r>
            <a:r>
              <a:rPr lang="en-US" sz="2400" b="1" dirty="0">
                <a:solidFill>
                  <a:schemeClr val="accent6">
                    <a:lumMod val="75000"/>
                  </a:schemeClr>
                </a:solidFill>
              </a:rPr>
              <a:t> </a:t>
            </a:r>
          </a:p>
          <a:p>
            <a:r>
              <a:rPr lang="en-US" sz="2400" dirty="0">
                <a:solidFill>
                  <a:schemeClr val="accent6">
                    <a:lumMod val="75000"/>
                  </a:schemeClr>
                </a:solidFill>
              </a:rPr>
              <a:t>in the left sidebar</a:t>
            </a:r>
          </a:p>
        </p:txBody>
      </p:sp>
      <p:sp>
        <p:nvSpPr>
          <p:cNvPr id="6" name="TextBox 5">
            <a:hlinkClick r:id="" action="ppaction://hlinkshowjump?jump=nextslide"/>
            <a:extLst>
              <a:ext uri="{FF2B5EF4-FFF2-40B4-BE49-F238E27FC236}">
                <a16:creationId xmlns:a16="http://schemas.microsoft.com/office/drawing/2014/main" id="{69938619-6FA6-7B4A-9CAD-84D143C93850}"/>
              </a:ext>
            </a:extLst>
          </p:cNvPr>
          <p:cNvSpPr txBox="1"/>
          <p:nvPr/>
        </p:nvSpPr>
        <p:spPr>
          <a:xfrm>
            <a:off x="981724" y="5915354"/>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pic>
        <p:nvPicPr>
          <p:cNvPr id="5" name="Picture 4">
            <a:extLst>
              <a:ext uri="{FF2B5EF4-FFF2-40B4-BE49-F238E27FC236}">
                <a16:creationId xmlns:a16="http://schemas.microsoft.com/office/drawing/2014/main" id="{AD914710-AB20-624C-8197-CC2A956A3671}"/>
              </a:ext>
            </a:extLst>
          </p:cNvPr>
          <p:cNvPicPr>
            <a:picLocks noChangeAspect="1"/>
          </p:cNvPicPr>
          <p:nvPr/>
        </p:nvPicPr>
        <p:blipFill>
          <a:blip r:embed="rId5"/>
          <a:stretch>
            <a:fillRect/>
          </a:stretch>
        </p:blipFill>
        <p:spPr>
          <a:xfrm>
            <a:off x="2426556" y="3465208"/>
            <a:ext cx="1447160" cy="315107"/>
          </a:xfrm>
          <a:prstGeom prst="rect">
            <a:avLst/>
          </a:prstGeom>
          <a:ln>
            <a:solidFill>
              <a:schemeClr val="accent6">
                <a:lumMod val="75000"/>
              </a:schemeClr>
            </a:solidFill>
          </a:ln>
        </p:spPr>
      </p:pic>
      <p:sp>
        <p:nvSpPr>
          <p:cNvPr id="8" name="Rectangle 7">
            <a:extLst>
              <a:ext uri="{FF2B5EF4-FFF2-40B4-BE49-F238E27FC236}">
                <a16:creationId xmlns:a16="http://schemas.microsoft.com/office/drawing/2014/main" id="{74FED84F-4BC0-CE40-9641-C2B17243A171}"/>
              </a:ext>
            </a:extLst>
          </p:cNvPr>
          <p:cNvSpPr/>
          <p:nvPr/>
        </p:nvSpPr>
        <p:spPr>
          <a:xfrm>
            <a:off x="5193472" y="2184453"/>
            <a:ext cx="5629471" cy="2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 action="ppaction://hlinkshowjump?jump=lastslide"/>
            <a:extLst>
              <a:ext uri="{FF2B5EF4-FFF2-40B4-BE49-F238E27FC236}">
                <a16:creationId xmlns:a16="http://schemas.microsoft.com/office/drawing/2014/main" id="{9D0D4C6E-5AEF-7F45-A899-E12ADCD69306}"/>
              </a:ext>
            </a:extLst>
          </p:cNvPr>
          <p:cNvSpPr txBox="1"/>
          <p:nvPr/>
        </p:nvSpPr>
        <p:spPr>
          <a:xfrm flipH="1">
            <a:off x="2185895" y="5915354"/>
            <a:ext cx="95119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INDEX</a:t>
            </a:r>
            <a:endParaRPr lang="en-US" b="1" u="sng" dirty="0">
              <a:solidFill>
                <a:schemeClr val="accent5">
                  <a:lumMod val="75000"/>
                </a:schemeClr>
              </a:solidFill>
            </a:endParaRPr>
          </a:p>
        </p:txBody>
      </p:sp>
    </p:spTree>
    <p:extLst>
      <p:ext uri="{BB962C8B-B14F-4D97-AF65-F5344CB8AC3E}">
        <p14:creationId xmlns:p14="http://schemas.microsoft.com/office/powerpoint/2010/main" val="108105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FE9308-A8BB-F848-BE6C-217AD37B2F93}"/>
              </a:ext>
            </a:extLst>
          </p:cNvPr>
          <p:cNvPicPr>
            <a:picLocks noChangeAspect="1"/>
          </p:cNvPicPr>
          <p:nvPr/>
        </p:nvPicPr>
        <p:blipFill>
          <a:blip r:embed="rId3"/>
          <a:stretch>
            <a:fillRect/>
          </a:stretch>
        </p:blipFill>
        <p:spPr>
          <a:xfrm>
            <a:off x="2066976" y="1043454"/>
            <a:ext cx="6836232" cy="5211042"/>
          </a:xfrm>
          <a:prstGeom prst="rect">
            <a:avLst/>
          </a:prstGeom>
        </p:spPr>
      </p:pic>
      <p:sp>
        <p:nvSpPr>
          <p:cNvPr id="7" name="TextBox 6">
            <a:hlinkClick r:id="" action="ppaction://hlinkshowjump?jump=nextslide"/>
            <a:extLst>
              <a:ext uri="{FF2B5EF4-FFF2-40B4-BE49-F238E27FC236}">
                <a16:creationId xmlns:a16="http://schemas.microsoft.com/office/drawing/2014/main" id="{30E2A06F-1773-C343-9700-AD01C8C29566}"/>
              </a:ext>
            </a:extLst>
          </p:cNvPr>
          <p:cNvSpPr txBox="1"/>
          <p:nvPr/>
        </p:nvSpPr>
        <p:spPr>
          <a:xfrm>
            <a:off x="1090926" y="5899232"/>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pic>
        <p:nvPicPr>
          <p:cNvPr id="3" name="Picture 2">
            <a:extLst>
              <a:ext uri="{FF2B5EF4-FFF2-40B4-BE49-F238E27FC236}">
                <a16:creationId xmlns:a16="http://schemas.microsoft.com/office/drawing/2014/main" id="{932BAB17-BC6C-0848-9E8B-3CCF64465354}"/>
              </a:ext>
            </a:extLst>
          </p:cNvPr>
          <p:cNvPicPr>
            <a:picLocks noChangeAspect="1"/>
          </p:cNvPicPr>
          <p:nvPr/>
        </p:nvPicPr>
        <p:blipFill>
          <a:blip r:embed="rId4"/>
          <a:stretch>
            <a:fillRect/>
          </a:stretch>
        </p:blipFill>
        <p:spPr>
          <a:xfrm>
            <a:off x="6554551" y="543280"/>
            <a:ext cx="2667000" cy="444500"/>
          </a:xfrm>
          <a:prstGeom prst="rect">
            <a:avLst/>
          </a:prstGeom>
          <a:ln>
            <a:solidFill>
              <a:schemeClr val="accent6">
                <a:lumMod val="75000"/>
              </a:schemeClr>
            </a:solidFill>
          </a:ln>
        </p:spPr>
      </p:pic>
      <p:sp>
        <p:nvSpPr>
          <p:cNvPr id="8" name="TextBox 7">
            <a:extLst>
              <a:ext uri="{FF2B5EF4-FFF2-40B4-BE49-F238E27FC236}">
                <a16:creationId xmlns:a16="http://schemas.microsoft.com/office/drawing/2014/main" id="{918DC76A-D3CF-9240-B5B7-AEE2E24A2BDE}"/>
              </a:ext>
            </a:extLst>
          </p:cNvPr>
          <p:cNvSpPr txBox="1"/>
          <p:nvPr/>
        </p:nvSpPr>
        <p:spPr>
          <a:xfrm>
            <a:off x="8964667" y="4438614"/>
            <a:ext cx="2546670" cy="1446550"/>
          </a:xfrm>
          <a:prstGeom prst="rect">
            <a:avLst/>
          </a:prstGeom>
          <a:noFill/>
          <a:ln w="38100">
            <a:noFill/>
          </a:ln>
        </p:spPr>
        <p:txBody>
          <a:bodyPr wrap="square" rtlCol="0">
            <a:spAutoFit/>
          </a:bodyPr>
          <a:lstStyle/>
          <a:p>
            <a:pPr marL="125413"/>
            <a:r>
              <a:rPr lang="en-US" sz="2200" dirty="0">
                <a:solidFill>
                  <a:srgbClr val="FF0000"/>
                </a:solidFill>
              </a:rPr>
              <a:t>You can also find your Congressional District from this web page</a:t>
            </a:r>
          </a:p>
        </p:txBody>
      </p:sp>
      <p:cxnSp>
        <p:nvCxnSpPr>
          <p:cNvPr id="10" name="Straight Arrow Connector 9">
            <a:extLst>
              <a:ext uri="{FF2B5EF4-FFF2-40B4-BE49-F238E27FC236}">
                <a16:creationId xmlns:a16="http://schemas.microsoft.com/office/drawing/2014/main" id="{B29E309E-AB72-AA4D-8081-76D3DAB8274F}"/>
              </a:ext>
            </a:extLst>
          </p:cNvPr>
          <p:cNvCxnSpPr/>
          <p:nvPr/>
        </p:nvCxnSpPr>
        <p:spPr>
          <a:xfrm flipH="1">
            <a:off x="6330463" y="4628269"/>
            <a:ext cx="27222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626C7059-3F36-DB4C-BB1E-3CA9C449AAF2}"/>
              </a:ext>
            </a:extLst>
          </p:cNvPr>
          <p:cNvSpPr>
            <a:spLocks noGrp="1"/>
          </p:cNvSpPr>
          <p:nvPr>
            <p:ph type="title"/>
          </p:nvPr>
        </p:nvSpPr>
        <p:spPr>
          <a:xfrm>
            <a:off x="732182" y="119831"/>
            <a:ext cx="5879633" cy="1291397"/>
          </a:xfrm>
        </p:spPr>
        <p:txBody>
          <a:bodyPr>
            <a:normAutofit/>
          </a:bodyPr>
          <a:lstStyle/>
          <a:p>
            <a:r>
              <a:rPr lang="en-US" sz="3200" dirty="0">
                <a:solidFill>
                  <a:schemeClr val="accent6">
                    <a:lumMod val="75000"/>
                  </a:schemeClr>
                </a:solidFill>
                <a:latin typeface="Calibri" panose="020F0502020204030204" pitchFamily="34" charset="0"/>
              </a:rPr>
              <a:t>Provide your Address and Click on</a:t>
            </a:r>
            <a:endParaRPr lang="en-US" sz="3200" dirty="0">
              <a:solidFill>
                <a:schemeClr val="accent6">
                  <a:lumMod val="75000"/>
                </a:schemeClr>
              </a:solidFill>
            </a:endParaRPr>
          </a:p>
        </p:txBody>
      </p:sp>
      <p:sp>
        <p:nvSpPr>
          <p:cNvPr id="17" name="Curved Left Arrow 16">
            <a:extLst>
              <a:ext uri="{FF2B5EF4-FFF2-40B4-BE49-F238E27FC236}">
                <a16:creationId xmlns:a16="http://schemas.microsoft.com/office/drawing/2014/main" id="{55315DB9-9662-0344-BC52-CD55BCF370C4}"/>
              </a:ext>
            </a:extLst>
          </p:cNvPr>
          <p:cNvSpPr/>
          <p:nvPr/>
        </p:nvSpPr>
        <p:spPr>
          <a:xfrm rot="865913">
            <a:off x="8768674" y="852589"/>
            <a:ext cx="1889692" cy="3714891"/>
          </a:xfrm>
          <a:prstGeom prst="curvedLeftArrow">
            <a:avLst>
              <a:gd name="adj1" fmla="val 3735"/>
              <a:gd name="adj2" fmla="val 10246"/>
              <a:gd name="adj3" fmla="val 180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21095392-4230-8D47-82FF-D6FED3F53E2D}"/>
              </a:ext>
            </a:extLst>
          </p:cNvPr>
          <p:cNvSpPr/>
          <p:nvPr/>
        </p:nvSpPr>
        <p:spPr>
          <a:xfrm>
            <a:off x="2152184" y="1911403"/>
            <a:ext cx="6751023" cy="218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B08C46-97FC-A740-9F44-703B702C9047}"/>
              </a:ext>
            </a:extLst>
          </p:cNvPr>
          <p:cNvSpPr/>
          <p:nvPr/>
        </p:nvSpPr>
        <p:spPr>
          <a:xfrm>
            <a:off x="2066976" y="5120640"/>
            <a:ext cx="85208" cy="113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 action="ppaction://hlinkshowjump?jump=lastslide"/>
            <a:extLst>
              <a:ext uri="{FF2B5EF4-FFF2-40B4-BE49-F238E27FC236}">
                <a16:creationId xmlns:a16="http://schemas.microsoft.com/office/drawing/2014/main" id="{B6AC7A7A-7700-5746-ACA2-3410BFE67E98}"/>
              </a:ext>
            </a:extLst>
          </p:cNvPr>
          <p:cNvSpPr txBox="1"/>
          <p:nvPr/>
        </p:nvSpPr>
        <p:spPr>
          <a:xfrm flipH="1">
            <a:off x="2222122" y="5899232"/>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INDEX</a:t>
            </a:r>
            <a:endParaRPr lang="en-US" b="1" u="sng" dirty="0">
              <a:solidFill>
                <a:schemeClr val="accent5">
                  <a:lumMod val="75000"/>
                </a:schemeClr>
              </a:solidFill>
            </a:endParaRPr>
          </a:p>
        </p:txBody>
      </p:sp>
    </p:spTree>
    <p:extLst>
      <p:ext uri="{BB962C8B-B14F-4D97-AF65-F5344CB8AC3E}">
        <p14:creationId xmlns:p14="http://schemas.microsoft.com/office/powerpoint/2010/main" val="94222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90CD18C-4300-6D47-A2E5-D6D04644268D}"/>
              </a:ext>
            </a:extLst>
          </p:cNvPr>
          <p:cNvPicPr>
            <a:picLocks noGrp="1" noChangeAspect="1"/>
          </p:cNvPicPr>
          <p:nvPr>
            <p:ph idx="1"/>
          </p:nvPr>
        </p:nvPicPr>
        <p:blipFill>
          <a:blip r:embed="rId3"/>
          <a:stretch>
            <a:fillRect/>
          </a:stretch>
        </p:blipFill>
        <p:spPr>
          <a:xfrm>
            <a:off x="4382644" y="320040"/>
            <a:ext cx="6087236" cy="6101577"/>
          </a:xfrm>
        </p:spPr>
      </p:pic>
      <p:sp>
        <p:nvSpPr>
          <p:cNvPr id="5" name="Content Placeholder 2">
            <a:extLst>
              <a:ext uri="{FF2B5EF4-FFF2-40B4-BE49-F238E27FC236}">
                <a16:creationId xmlns:a16="http://schemas.microsoft.com/office/drawing/2014/main" id="{22739F6E-A8D5-A245-AF87-FB26184F2D56}"/>
              </a:ext>
            </a:extLst>
          </p:cNvPr>
          <p:cNvSpPr txBox="1">
            <a:spLocks/>
          </p:cNvSpPr>
          <p:nvPr/>
        </p:nvSpPr>
        <p:spPr>
          <a:xfrm>
            <a:off x="318053" y="2093844"/>
            <a:ext cx="3803373" cy="3169231"/>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0">
              <a:spcBef>
                <a:spcPts val="0"/>
              </a:spcBef>
              <a:buFont typeface="Arial" panose="020B0604020202020204" pitchFamily="34" charset="0"/>
              <a:buNone/>
            </a:pPr>
            <a:endParaRPr lang="en-US" sz="2400" dirty="0">
              <a:solidFill>
                <a:schemeClr val="accent6">
                  <a:lumMod val="75000"/>
                </a:schemeClr>
              </a:solidFill>
            </a:endParaRPr>
          </a:p>
          <a:p>
            <a:pPr marL="182563" indent="0">
              <a:spcBef>
                <a:spcPts val="0"/>
              </a:spcBef>
              <a:buFont typeface="Arial" panose="020B0604020202020204" pitchFamily="34" charset="0"/>
              <a:buNone/>
            </a:pPr>
            <a:r>
              <a:rPr lang="en-US" sz="2400" dirty="0">
                <a:solidFill>
                  <a:schemeClr val="accent6">
                    <a:lumMod val="75000"/>
                  </a:schemeClr>
                </a:solidFill>
              </a:rPr>
              <a:t>The search result provides</a:t>
            </a:r>
          </a:p>
          <a:p>
            <a:pPr marL="182563" indent="0">
              <a:spcBef>
                <a:spcPts val="0"/>
              </a:spcBef>
              <a:buFont typeface="Arial" panose="020B0604020202020204" pitchFamily="34" charset="0"/>
              <a:buNone/>
            </a:pPr>
            <a:r>
              <a:rPr lang="en-US" sz="2400" dirty="0">
                <a:solidFill>
                  <a:schemeClr val="accent6">
                    <a:lumMod val="75000"/>
                  </a:schemeClr>
                </a:solidFill>
              </a:rPr>
              <a:t>your Legislative District, </a:t>
            </a:r>
          </a:p>
          <a:p>
            <a:pPr marL="182563" indent="0">
              <a:spcBef>
                <a:spcPts val="0"/>
              </a:spcBef>
              <a:buFont typeface="Arial" panose="020B0604020202020204" pitchFamily="34" charset="0"/>
              <a:buNone/>
            </a:pPr>
            <a:r>
              <a:rPr lang="en-US" sz="2400" dirty="0">
                <a:solidFill>
                  <a:schemeClr val="accent6">
                    <a:lumMod val="75000"/>
                  </a:schemeClr>
                </a:solidFill>
              </a:rPr>
              <a:t>your Senator and two</a:t>
            </a:r>
          </a:p>
          <a:p>
            <a:pPr marL="182563" indent="0">
              <a:spcBef>
                <a:spcPts val="0"/>
              </a:spcBef>
              <a:buFont typeface="Arial" panose="020B0604020202020204" pitchFamily="34" charset="0"/>
              <a:buNone/>
            </a:pPr>
            <a:r>
              <a:rPr lang="en-US" sz="2400" dirty="0">
                <a:solidFill>
                  <a:schemeClr val="accent6">
                    <a:lumMod val="75000"/>
                  </a:schemeClr>
                </a:solidFill>
              </a:rPr>
              <a:t>Representatives.</a:t>
            </a:r>
          </a:p>
          <a:p>
            <a:pPr marL="182563" indent="0">
              <a:buFont typeface="Arial" panose="020B0604020202020204" pitchFamily="34" charset="0"/>
              <a:buNone/>
            </a:pPr>
            <a:r>
              <a:rPr lang="en-US" sz="2400" dirty="0">
                <a:solidFill>
                  <a:schemeClr val="accent6">
                    <a:lumMod val="75000"/>
                  </a:schemeClr>
                </a:solidFill>
              </a:rPr>
              <a:t>Click on the name of each</a:t>
            </a:r>
          </a:p>
          <a:p>
            <a:pPr marL="182563" indent="0">
              <a:spcBef>
                <a:spcPts val="300"/>
              </a:spcBef>
              <a:spcAft>
                <a:spcPts val="600"/>
              </a:spcAft>
              <a:buFont typeface="Arial" panose="020B0604020202020204" pitchFamily="34" charset="0"/>
              <a:buNone/>
            </a:pPr>
            <a:r>
              <a:rPr lang="en-US" sz="2400" dirty="0">
                <a:solidFill>
                  <a:schemeClr val="accent6">
                    <a:lumMod val="75000"/>
                  </a:schemeClr>
                </a:solidFill>
              </a:rPr>
              <a:t>                       to learn</a:t>
            </a:r>
          </a:p>
          <a:p>
            <a:pPr marL="182563" indent="0">
              <a:spcBef>
                <a:spcPts val="300"/>
              </a:spcBef>
              <a:spcAft>
                <a:spcPts val="600"/>
              </a:spcAft>
              <a:buFont typeface="Arial" panose="020B0604020202020204" pitchFamily="34" charset="0"/>
              <a:buNone/>
            </a:pPr>
            <a:r>
              <a:rPr lang="en-US" sz="2400" dirty="0">
                <a:solidFill>
                  <a:schemeClr val="accent6">
                    <a:lumMod val="75000"/>
                  </a:schemeClr>
                </a:solidFill>
              </a:rPr>
              <a:t>about them.</a:t>
            </a:r>
          </a:p>
          <a:p>
            <a:pPr marL="0" indent="0">
              <a:spcBef>
                <a:spcPts val="400"/>
              </a:spcBef>
              <a:buNone/>
            </a:pPr>
            <a:endParaRPr lang="en-US" dirty="0">
              <a:solidFill>
                <a:schemeClr val="accent6">
                  <a:lumMod val="75000"/>
                </a:schemeClr>
              </a:solidFill>
            </a:endParaRPr>
          </a:p>
        </p:txBody>
      </p:sp>
      <p:sp>
        <p:nvSpPr>
          <p:cNvPr id="7" name="TextBox 6">
            <a:hlinkClick r:id="rId4" action="ppaction://hlinksldjump"/>
            <a:extLst>
              <a:ext uri="{FF2B5EF4-FFF2-40B4-BE49-F238E27FC236}">
                <a16:creationId xmlns:a16="http://schemas.microsoft.com/office/drawing/2014/main" id="{A2BD7DB7-9D4E-E242-A449-906F1C47FCE0}"/>
              </a:ext>
            </a:extLst>
          </p:cNvPr>
          <p:cNvSpPr txBox="1"/>
          <p:nvPr/>
        </p:nvSpPr>
        <p:spPr>
          <a:xfrm>
            <a:off x="513378" y="4236419"/>
            <a:ext cx="1543864" cy="479248"/>
          </a:xfrm>
          <a:prstGeom prst="rect">
            <a:avLst/>
          </a:prstGeom>
          <a:solidFill>
            <a:srgbClr val="D4E2CE"/>
          </a:solidFill>
          <a:ln w="38100">
            <a:solidFill>
              <a:schemeClr val="tx1"/>
            </a:solidFill>
          </a:ln>
        </p:spPr>
        <p:txBody>
          <a:bodyPr wrap="square" rtlCol="0">
            <a:spAutoFit/>
          </a:bodyPr>
          <a:lstStyle/>
          <a:p>
            <a:pPr algn="ctr"/>
            <a:r>
              <a:rPr lang="en-US" sz="2400" u="sng" dirty="0">
                <a:solidFill>
                  <a:schemeClr val="accent5">
                    <a:lumMod val="75000"/>
                  </a:schemeClr>
                </a:solidFill>
                <a:hlinkClick r:id="rId4" action="ppaction://hlinksldjump"/>
              </a:rPr>
              <a:t>Legislator</a:t>
            </a:r>
            <a:endParaRPr lang="en-US" sz="2400" u="sng" dirty="0">
              <a:solidFill>
                <a:schemeClr val="accent5">
                  <a:lumMod val="75000"/>
                </a:schemeClr>
              </a:solidFill>
            </a:endParaRPr>
          </a:p>
        </p:txBody>
      </p:sp>
      <p:sp>
        <p:nvSpPr>
          <p:cNvPr id="3" name="Title 2">
            <a:extLst>
              <a:ext uri="{FF2B5EF4-FFF2-40B4-BE49-F238E27FC236}">
                <a16:creationId xmlns:a16="http://schemas.microsoft.com/office/drawing/2014/main" id="{CAFC5F89-CC8C-4346-BEF3-8928256E29AB}"/>
              </a:ext>
            </a:extLst>
          </p:cNvPr>
          <p:cNvSpPr>
            <a:spLocks noGrp="1"/>
          </p:cNvSpPr>
          <p:nvPr>
            <p:ph type="title"/>
          </p:nvPr>
        </p:nvSpPr>
        <p:spPr/>
        <p:txBody>
          <a:bodyPr>
            <a:normAutofit/>
          </a:bodyPr>
          <a:lstStyle/>
          <a:p>
            <a:r>
              <a:rPr lang="en-US" sz="1800" dirty="0">
                <a:solidFill>
                  <a:schemeClr val="bg1"/>
                </a:solidFill>
              </a:rPr>
              <a:t>Your LD &amp; legislators</a:t>
            </a:r>
          </a:p>
        </p:txBody>
      </p:sp>
      <p:sp>
        <p:nvSpPr>
          <p:cNvPr id="8" name="Rectangle 7">
            <a:extLst>
              <a:ext uri="{FF2B5EF4-FFF2-40B4-BE49-F238E27FC236}">
                <a16:creationId xmlns:a16="http://schemas.microsoft.com/office/drawing/2014/main" id="{A0970F13-3FC2-9143-9766-93B711398826}"/>
              </a:ext>
            </a:extLst>
          </p:cNvPr>
          <p:cNvSpPr/>
          <p:nvPr/>
        </p:nvSpPr>
        <p:spPr>
          <a:xfrm>
            <a:off x="4382644" y="1148576"/>
            <a:ext cx="6087236" cy="1881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4C408E2-37E5-FD4D-BA95-08C852DF847F}"/>
              </a:ext>
            </a:extLst>
          </p:cNvPr>
          <p:cNvCxnSpPr>
            <a:cxnSpLocks/>
          </p:cNvCxnSpPr>
          <p:nvPr/>
        </p:nvCxnSpPr>
        <p:spPr>
          <a:xfrm>
            <a:off x="2219739" y="4715667"/>
            <a:ext cx="5644101" cy="7144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Donut 15">
            <a:extLst>
              <a:ext uri="{FF2B5EF4-FFF2-40B4-BE49-F238E27FC236}">
                <a16:creationId xmlns:a16="http://schemas.microsoft.com/office/drawing/2014/main" id="{9D101992-9DAC-6148-9278-5AD40E4FD2D3}"/>
              </a:ext>
            </a:extLst>
          </p:cNvPr>
          <p:cNvSpPr/>
          <p:nvPr/>
        </p:nvSpPr>
        <p:spPr>
          <a:xfrm>
            <a:off x="7665870" y="4854613"/>
            <a:ext cx="1506265" cy="367518"/>
          </a:xfrm>
          <a:prstGeom prst="donut">
            <a:avLst>
              <a:gd name="adj" fmla="val 1932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Arrow Connector 16">
            <a:extLst>
              <a:ext uri="{FF2B5EF4-FFF2-40B4-BE49-F238E27FC236}">
                <a16:creationId xmlns:a16="http://schemas.microsoft.com/office/drawing/2014/main" id="{BA92C9A6-7BEF-504C-8FB9-1C79C0436537}"/>
              </a:ext>
            </a:extLst>
          </p:cNvPr>
          <p:cNvCxnSpPr>
            <a:cxnSpLocks/>
          </p:cNvCxnSpPr>
          <p:nvPr/>
        </p:nvCxnSpPr>
        <p:spPr>
          <a:xfrm>
            <a:off x="3587502" y="2980382"/>
            <a:ext cx="4078368" cy="20336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hlinkClick r:id="" action="ppaction://hlinkshowjump?jump=lastslide"/>
            <a:extLst>
              <a:ext uri="{FF2B5EF4-FFF2-40B4-BE49-F238E27FC236}">
                <a16:creationId xmlns:a16="http://schemas.microsoft.com/office/drawing/2014/main" id="{05A14815-0FF3-CF4A-B170-86E8E3CAF136}"/>
              </a:ext>
            </a:extLst>
          </p:cNvPr>
          <p:cNvSpPr txBox="1"/>
          <p:nvPr/>
        </p:nvSpPr>
        <p:spPr>
          <a:xfrm flipH="1">
            <a:off x="318053" y="6052285"/>
            <a:ext cx="80736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INDEX</a:t>
            </a:r>
            <a:endParaRPr lang="en-US" b="1" u="sng" dirty="0">
              <a:solidFill>
                <a:schemeClr val="accent5">
                  <a:lumMod val="75000"/>
                </a:schemeClr>
              </a:solidFill>
            </a:endParaRPr>
          </a:p>
        </p:txBody>
      </p:sp>
      <p:sp>
        <p:nvSpPr>
          <p:cNvPr id="13" name="TextBox 12">
            <a:hlinkClick r:id="rId5" action="ppaction://hlinksldjump"/>
            <a:extLst>
              <a:ext uri="{FF2B5EF4-FFF2-40B4-BE49-F238E27FC236}">
                <a16:creationId xmlns:a16="http://schemas.microsoft.com/office/drawing/2014/main" id="{1123BA5E-6F28-9040-B046-B27A92B03446}"/>
              </a:ext>
            </a:extLst>
          </p:cNvPr>
          <p:cNvSpPr txBox="1"/>
          <p:nvPr/>
        </p:nvSpPr>
        <p:spPr>
          <a:xfrm flipH="1">
            <a:off x="318053" y="5504877"/>
            <a:ext cx="2534331"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Look for Bill Information</a:t>
            </a:r>
          </a:p>
        </p:txBody>
      </p:sp>
    </p:spTree>
    <p:extLst>
      <p:ext uri="{BB962C8B-B14F-4D97-AF65-F5344CB8AC3E}">
        <p14:creationId xmlns:p14="http://schemas.microsoft.com/office/powerpoint/2010/main" val="103568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ACCE-175A-0642-9FBE-0C3CDD46C61C}"/>
              </a:ext>
            </a:extLst>
          </p:cNvPr>
          <p:cNvSpPr>
            <a:spLocks noGrp="1"/>
          </p:cNvSpPr>
          <p:nvPr>
            <p:ph type="title"/>
          </p:nvPr>
        </p:nvSpPr>
        <p:spPr>
          <a:xfrm>
            <a:off x="1485393" y="377634"/>
            <a:ext cx="9712569" cy="1310838"/>
          </a:xfrm>
          <a:solidFill>
            <a:srgbClr val="0070C0"/>
          </a:solidFill>
          <a:ln>
            <a:solidFill>
              <a:schemeClr val="tx1"/>
            </a:solidFill>
          </a:ln>
        </p:spPr>
        <p:txBody>
          <a:bodyPr/>
          <a:lstStyle/>
          <a:p>
            <a:pPr algn="ctr"/>
            <a:r>
              <a:rPr lang="en-US" dirty="0">
                <a:solidFill>
                  <a:schemeClr val="bg1"/>
                </a:solidFill>
              </a:rPr>
              <a:t>Search for your Legislators by </a:t>
            </a:r>
            <a:br>
              <a:rPr lang="en-US" dirty="0">
                <a:solidFill>
                  <a:schemeClr val="bg1"/>
                </a:solidFill>
              </a:rPr>
            </a:br>
            <a:r>
              <a:rPr lang="en-US" dirty="0">
                <a:solidFill>
                  <a:schemeClr val="bg1"/>
                </a:solidFill>
              </a:rPr>
              <a:t>Name or Legislative District</a:t>
            </a:r>
            <a:endParaRPr lang="en-US" sz="2400" dirty="0">
              <a:solidFill>
                <a:schemeClr val="accent5">
                  <a:lumMod val="40000"/>
                  <a:lumOff val="60000"/>
                </a:schemeClr>
              </a:solidFill>
            </a:endParaRPr>
          </a:p>
        </p:txBody>
      </p:sp>
      <p:pic>
        <p:nvPicPr>
          <p:cNvPr id="4" name="Picture 3">
            <a:extLst>
              <a:ext uri="{FF2B5EF4-FFF2-40B4-BE49-F238E27FC236}">
                <a16:creationId xmlns:a16="http://schemas.microsoft.com/office/drawing/2014/main" id="{829D1F73-1782-0E4E-916E-C5001EA5B26A}"/>
              </a:ext>
            </a:extLst>
          </p:cNvPr>
          <p:cNvPicPr>
            <a:picLocks noChangeAspect="1"/>
          </p:cNvPicPr>
          <p:nvPr/>
        </p:nvPicPr>
        <p:blipFill>
          <a:blip r:embed="rId3"/>
          <a:stretch>
            <a:fillRect/>
          </a:stretch>
        </p:blipFill>
        <p:spPr>
          <a:xfrm>
            <a:off x="5568491" y="1732259"/>
            <a:ext cx="5629471" cy="4593998"/>
          </a:xfrm>
          <a:prstGeom prst="rect">
            <a:avLst/>
          </a:prstGeom>
        </p:spPr>
      </p:pic>
      <p:sp>
        <p:nvSpPr>
          <p:cNvPr id="5" name="TextBox 4">
            <a:extLst>
              <a:ext uri="{FF2B5EF4-FFF2-40B4-BE49-F238E27FC236}">
                <a16:creationId xmlns:a16="http://schemas.microsoft.com/office/drawing/2014/main" id="{A4ED78DE-6782-3C4C-9804-69A6C6C2355B}"/>
              </a:ext>
            </a:extLst>
          </p:cNvPr>
          <p:cNvSpPr txBox="1"/>
          <p:nvPr/>
        </p:nvSpPr>
        <p:spPr>
          <a:xfrm>
            <a:off x="1550914" y="2046532"/>
            <a:ext cx="2866306" cy="2185214"/>
          </a:xfrm>
          <a:prstGeom prst="rect">
            <a:avLst/>
          </a:prstGeom>
          <a:noFill/>
          <a:ln w="38100">
            <a:solidFill>
              <a:schemeClr val="accent6">
                <a:lumMod val="75000"/>
              </a:schemeClr>
            </a:solidFill>
          </a:ln>
        </p:spPr>
        <p:txBody>
          <a:bodyPr wrap="square" rtlCol="0">
            <a:spAutoFit/>
          </a:bodyPr>
          <a:lstStyle/>
          <a:p>
            <a:pPr marL="125413"/>
            <a:r>
              <a:rPr lang="en-US" sz="2400" dirty="0">
                <a:solidFill>
                  <a:schemeClr val="accent6">
                    <a:lumMod val="75000"/>
                  </a:schemeClr>
                </a:solidFill>
              </a:rPr>
              <a:t>From any page on </a:t>
            </a:r>
            <a:r>
              <a:rPr lang="en-US" sz="2400" dirty="0">
                <a:solidFill>
                  <a:schemeClr val="accent1"/>
                </a:solidFill>
                <a:hlinkClick r:id="rId4">
                  <a:extLst>
                    <a:ext uri="{A12FA001-AC4F-418D-AE19-62706E023703}">
                      <ahyp:hlinkClr xmlns:ahyp="http://schemas.microsoft.com/office/drawing/2018/hyperlinkcolor" val="tx"/>
                    </a:ext>
                  </a:extLst>
                </a:hlinkClick>
              </a:rPr>
              <a:t>leg.wa.gov</a:t>
            </a:r>
            <a:r>
              <a:rPr lang="en-US" sz="2400" dirty="0">
                <a:solidFill>
                  <a:schemeClr val="accent1"/>
                </a:solidFill>
              </a:rPr>
              <a:t> </a:t>
            </a:r>
            <a:r>
              <a:rPr lang="en-US" sz="2400" dirty="0">
                <a:solidFill>
                  <a:schemeClr val="accent6">
                    <a:lumMod val="75000"/>
                  </a:schemeClr>
                </a:solidFill>
              </a:rPr>
              <a:t>click on</a:t>
            </a:r>
          </a:p>
          <a:p>
            <a:pPr marL="125413"/>
            <a:endParaRPr lang="en-US" sz="3200" b="1" dirty="0">
              <a:solidFill>
                <a:schemeClr val="accent6">
                  <a:lumMod val="75000"/>
                </a:schemeClr>
              </a:solidFill>
            </a:endParaRPr>
          </a:p>
          <a:p>
            <a:pPr marL="125413"/>
            <a:r>
              <a:rPr lang="en-US" sz="2400" dirty="0">
                <a:solidFill>
                  <a:schemeClr val="accent6">
                    <a:lumMod val="75000"/>
                  </a:schemeClr>
                </a:solidFill>
              </a:rPr>
              <a:t>or</a:t>
            </a:r>
          </a:p>
          <a:p>
            <a:pPr marL="125413"/>
            <a:endParaRPr lang="en-US" sz="400" dirty="0">
              <a:solidFill>
                <a:schemeClr val="accent6">
                  <a:lumMod val="75000"/>
                </a:schemeClr>
              </a:solidFill>
            </a:endParaRPr>
          </a:p>
          <a:p>
            <a:pPr marL="125413"/>
            <a:r>
              <a:rPr lang="en-US" sz="2400" dirty="0">
                <a:solidFill>
                  <a:schemeClr val="accent6">
                    <a:lumMod val="75000"/>
                  </a:schemeClr>
                </a:solidFill>
              </a:rPr>
              <a:t>in the left sidebar</a:t>
            </a:r>
          </a:p>
        </p:txBody>
      </p:sp>
      <p:cxnSp>
        <p:nvCxnSpPr>
          <p:cNvPr id="6" name="Straight Arrow Connector 5">
            <a:extLst>
              <a:ext uri="{FF2B5EF4-FFF2-40B4-BE49-F238E27FC236}">
                <a16:creationId xmlns:a16="http://schemas.microsoft.com/office/drawing/2014/main" id="{68A01F87-8960-A84D-A7A8-48C4FD455A01}"/>
              </a:ext>
            </a:extLst>
          </p:cNvPr>
          <p:cNvCxnSpPr>
            <a:cxnSpLocks/>
          </p:cNvCxnSpPr>
          <p:nvPr/>
        </p:nvCxnSpPr>
        <p:spPr>
          <a:xfrm>
            <a:off x="4413701" y="3053613"/>
            <a:ext cx="1037894" cy="85526"/>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FC390FC-1860-894C-8CF1-7DD1E3296288}"/>
              </a:ext>
            </a:extLst>
          </p:cNvPr>
          <p:cNvCxnSpPr>
            <a:cxnSpLocks/>
          </p:cNvCxnSpPr>
          <p:nvPr/>
        </p:nvCxnSpPr>
        <p:spPr>
          <a:xfrm flipV="1">
            <a:off x="3227642" y="3358723"/>
            <a:ext cx="2223953" cy="14748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AA81001-A397-4445-8B9A-8DB77626C2C9}"/>
              </a:ext>
            </a:extLst>
          </p:cNvPr>
          <p:cNvSpPr/>
          <p:nvPr/>
        </p:nvSpPr>
        <p:spPr>
          <a:xfrm>
            <a:off x="5568491" y="2291509"/>
            <a:ext cx="5629471" cy="1590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5" action="ppaction://hlinksldjump"/>
            <a:extLst>
              <a:ext uri="{FF2B5EF4-FFF2-40B4-BE49-F238E27FC236}">
                <a16:creationId xmlns:a16="http://schemas.microsoft.com/office/drawing/2014/main" id="{65B99AE2-217E-1749-8E69-C3879667C3B2}"/>
              </a:ext>
            </a:extLst>
          </p:cNvPr>
          <p:cNvSpPr txBox="1"/>
          <p:nvPr/>
        </p:nvSpPr>
        <p:spPr>
          <a:xfrm flipH="1">
            <a:off x="2280154" y="3321537"/>
            <a:ext cx="889040"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5" action="ppaction://hlinksldjump"/>
              </a:rPr>
              <a:t>Senate</a:t>
            </a:r>
            <a:endParaRPr lang="en-US" b="1" u="sng" dirty="0">
              <a:solidFill>
                <a:schemeClr val="accent5">
                  <a:lumMod val="75000"/>
                </a:schemeClr>
              </a:solidFill>
            </a:endParaRPr>
          </a:p>
        </p:txBody>
      </p:sp>
      <p:sp>
        <p:nvSpPr>
          <p:cNvPr id="17" name="TextBox 16">
            <a:hlinkClick r:id="rId6" action="ppaction://hlinksldjump"/>
            <a:extLst>
              <a:ext uri="{FF2B5EF4-FFF2-40B4-BE49-F238E27FC236}">
                <a16:creationId xmlns:a16="http://schemas.microsoft.com/office/drawing/2014/main" id="{65E27D58-BB66-4B4F-A773-A92AB9F15A01}"/>
              </a:ext>
            </a:extLst>
          </p:cNvPr>
          <p:cNvSpPr txBox="1"/>
          <p:nvPr/>
        </p:nvSpPr>
        <p:spPr>
          <a:xfrm flipH="1">
            <a:off x="1681673" y="2868947"/>
            <a:ext cx="263355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House of Representatives</a:t>
            </a:r>
          </a:p>
        </p:txBody>
      </p:sp>
      <p:sp>
        <p:nvSpPr>
          <p:cNvPr id="11" name="TextBox 10">
            <a:hlinkClick r:id="" action="ppaction://hlinkshowjump?jump=lastslide"/>
            <a:extLst>
              <a:ext uri="{FF2B5EF4-FFF2-40B4-BE49-F238E27FC236}">
                <a16:creationId xmlns:a16="http://schemas.microsoft.com/office/drawing/2014/main" id="{9EA7551B-95F1-D543-BCDB-23DE4CA19DF7}"/>
              </a:ext>
            </a:extLst>
          </p:cNvPr>
          <p:cNvSpPr txBox="1"/>
          <p:nvPr/>
        </p:nvSpPr>
        <p:spPr>
          <a:xfrm flipH="1">
            <a:off x="1550914" y="5627076"/>
            <a:ext cx="948318"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INDEX</a:t>
            </a:r>
          </a:p>
        </p:txBody>
      </p:sp>
    </p:spTree>
    <p:extLst>
      <p:ext uri="{BB962C8B-B14F-4D97-AF65-F5344CB8AC3E}">
        <p14:creationId xmlns:p14="http://schemas.microsoft.com/office/powerpoint/2010/main" val="12188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5FBE13-08D3-3948-B3C2-D9080953D8D8}"/>
              </a:ext>
            </a:extLst>
          </p:cNvPr>
          <p:cNvPicPr>
            <a:picLocks noChangeAspect="1"/>
          </p:cNvPicPr>
          <p:nvPr/>
        </p:nvPicPr>
        <p:blipFill>
          <a:blip r:embed="rId3"/>
          <a:stretch>
            <a:fillRect/>
          </a:stretch>
        </p:blipFill>
        <p:spPr>
          <a:xfrm>
            <a:off x="4218062" y="230154"/>
            <a:ext cx="6812795" cy="6352073"/>
          </a:xfrm>
          <a:prstGeom prst="rect">
            <a:avLst/>
          </a:prstGeom>
        </p:spPr>
      </p:pic>
      <p:sp>
        <p:nvSpPr>
          <p:cNvPr id="6" name="TextBox 5">
            <a:extLst>
              <a:ext uri="{FF2B5EF4-FFF2-40B4-BE49-F238E27FC236}">
                <a16:creationId xmlns:a16="http://schemas.microsoft.com/office/drawing/2014/main" id="{65ACAE71-1A37-CE4C-8BA0-A8A3C4923EE3}"/>
              </a:ext>
            </a:extLst>
          </p:cNvPr>
          <p:cNvSpPr txBox="1"/>
          <p:nvPr/>
        </p:nvSpPr>
        <p:spPr>
          <a:xfrm>
            <a:off x="535516" y="1732776"/>
            <a:ext cx="2967340" cy="3693319"/>
          </a:xfrm>
          <a:prstGeom prst="rect">
            <a:avLst/>
          </a:prstGeom>
          <a:noFill/>
          <a:ln w="38100">
            <a:solidFill>
              <a:schemeClr val="accent6">
                <a:lumMod val="75000"/>
              </a:schemeClr>
            </a:solidFill>
          </a:ln>
        </p:spPr>
        <p:txBody>
          <a:bodyPr wrap="square" rtlCol="0">
            <a:spAutoFit/>
          </a:bodyPr>
          <a:lstStyle/>
          <a:p>
            <a:pPr marL="125413"/>
            <a:r>
              <a:rPr lang="en-US" sz="2000" dirty="0">
                <a:solidFill>
                  <a:schemeClr val="accent6">
                    <a:lumMod val="75000"/>
                  </a:schemeClr>
                </a:solidFill>
              </a:rPr>
              <a:t>From the House of Representatives home page, select either</a:t>
            </a:r>
          </a:p>
          <a:p>
            <a:pPr marL="125413"/>
            <a:endParaRPr lang="en-US" sz="2800" dirty="0">
              <a:solidFill>
                <a:schemeClr val="accent6">
                  <a:lumMod val="75000"/>
                </a:schemeClr>
              </a:solidFill>
            </a:endParaRPr>
          </a:p>
          <a:p>
            <a:pPr marL="125413"/>
            <a:r>
              <a:rPr lang="en-US" sz="2000" dirty="0">
                <a:solidFill>
                  <a:schemeClr val="accent6">
                    <a:lumMod val="75000"/>
                  </a:schemeClr>
                </a:solidFill>
              </a:rPr>
              <a:t>or </a:t>
            </a:r>
            <a:endParaRPr lang="en-US" sz="2000" b="1" dirty="0">
              <a:solidFill>
                <a:schemeClr val="accent6">
                  <a:lumMod val="75000"/>
                </a:schemeClr>
              </a:solidFill>
            </a:endParaRPr>
          </a:p>
          <a:p>
            <a:pPr marL="125413"/>
            <a:endParaRPr lang="en-US" sz="600" dirty="0">
              <a:solidFill>
                <a:schemeClr val="accent6">
                  <a:lumMod val="75000"/>
                </a:schemeClr>
              </a:solidFill>
            </a:endParaRPr>
          </a:p>
          <a:p>
            <a:pPr marL="125413"/>
            <a:r>
              <a:rPr lang="en-US" sz="2000" dirty="0">
                <a:solidFill>
                  <a:schemeClr val="accent6">
                    <a:lumMod val="75000"/>
                  </a:schemeClr>
                </a:solidFill>
              </a:rPr>
              <a:t>from the main panel. </a:t>
            </a:r>
          </a:p>
          <a:p>
            <a:pPr marL="125413"/>
            <a:r>
              <a:rPr lang="en-US" sz="2000" dirty="0">
                <a:solidFill>
                  <a:schemeClr val="accent6">
                    <a:lumMod val="75000"/>
                  </a:schemeClr>
                </a:solidFill>
              </a:rPr>
              <a:t>It won’t matter, because it is the same list sorted differently. You can then filter this list by name or district.</a:t>
            </a:r>
          </a:p>
        </p:txBody>
      </p:sp>
      <p:sp>
        <p:nvSpPr>
          <p:cNvPr id="3" name="TextBox 2">
            <a:hlinkClick r:id="" action="ppaction://hlinkshowjump?jump=nextslide"/>
            <a:extLst>
              <a:ext uri="{FF2B5EF4-FFF2-40B4-BE49-F238E27FC236}">
                <a16:creationId xmlns:a16="http://schemas.microsoft.com/office/drawing/2014/main" id="{5C6B8C15-CB6B-2A4E-9A0A-196F2584844B}"/>
              </a:ext>
            </a:extLst>
          </p:cNvPr>
          <p:cNvSpPr txBox="1"/>
          <p:nvPr/>
        </p:nvSpPr>
        <p:spPr>
          <a:xfrm>
            <a:off x="1031167" y="3126541"/>
            <a:ext cx="2260674"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Members by </a:t>
            </a:r>
            <a:r>
              <a:rPr lang="en-US" b="1" u="sng" dirty="0">
                <a:solidFill>
                  <a:schemeClr val="accent5">
                    <a:lumMod val="75000"/>
                  </a:schemeClr>
                </a:solidFill>
                <a:hlinkClick r:id="rId4" action="ppaction://hlinksldjump"/>
              </a:rPr>
              <a:t>District</a:t>
            </a:r>
            <a:endParaRPr lang="en-US" u="sng" dirty="0">
              <a:solidFill>
                <a:schemeClr val="accent5">
                  <a:lumMod val="75000"/>
                </a:schemeClr>
              </a:solidFill>
            </a:endParaRPr>
          </a:p>
        </p:txBody>
      </p:sp>
      <p:sp>
        <p:nvSpPr>
          <p:cNvPr id="8" name="TextBox 7">
            <a:hlinkClick r:id="" action="ppaction://hlinkshowjump?jump=nextslide"/>
            <a:extLst>
              <a:ext uri="{FF2B5EF4-FFF2-40B4-BE49-F238E27FC236}">
                <a16:creationId xmlns:a16="http://schemas.microsoft.com/office/drawing/2014/main" id="{2DAD8974-6FB3-DA4F-AC8C-D5F23C0B519D}"/>
              </a:ext>
            </a:extLst>
          </p:cNvPr>
          <p:cNvSpPr txBox="1"/>
          <p:nvPr/>
        </p:nvSpPr>
        <p:spPr>
          <a:xfrm>
            <a:off x="739025" y="2669758"/>
            <a:ext cx="2260674"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4" action="ppaction://hlinksldjump"/>
              </a:rPr>
              <a:t>Members</a:t>
            </a:r>
            <a:r>
              <a:rPr lang="en-US" b="1" u="sng" dirty="0">
                <a:solidFill>
                  <a:schemeClr val="accent5">
                    <a:lumMod val="75000"/>
                  </a:schemeClr>
                </a:solidFill>
              </a:rPr>
              <a:t> </a:t>
            </a:r>
            <a:r>
              <a:rPr lang="en-US" b="1" u="sng" dirty="0">
                <a:solidFill>
                  <a:schemeClr val="accent5">
                    <a:lumMod val="75000"/>
                  </a:schemeClr>
                </a:solidFill>
                <a:hlinkClick r:id="rId4" action="ppaction://hlinksldjump"/>
              </a:rPr>
              <a:t>by</a:t>
            </a:r>
            <a:r>
              <a:rPr lang="en-US" b="1" u="sng" dirty="0">
                <a:solidFill>
                  <a:schemeClr val="accent5">
                    <a:lumMod val="75000"/>
                  </a:schemeClr>
                </a:solidFill>
              </a:rPr>
              <a:t> Name</a:t>
            </a:r>
            <a:endParaRPr lang="en-US" u="sng" dirty="0">
              <a:solidFill>
                <a:schemeClr val="accent5">
                  <a:lumMod val="75000"/>
                </a:schemeClr>
              </a:solidFill>
            </a:endParaRPr>
          </a:p>
        </p:txBody>
      </p:sp>
      <p:sp>
        <p:nvSpPr>
          <p:cNvPr id="10" name="Title 9">
            <a:extLst>
              <a:ext uri="{FF2B5EF4-FFF2-40B4-BE49-F238E27FC236}">
                <a16:creationId xmlns:a16="http://schemas.microsoft.com/office/drawing/2014/main" id="{C8FB4477-9710-9F4F-9774-E39A5EF6D52C}"/>
              </a:ext>
            </a:extLst>
          </p:cNvPr>
          <p:cNvSpPr>
            <a:spLocks noGrp="1"/>
          </p:cNvSpPr>
          <p:nvPr>
            <p:ph type="title"/>
          </p:nvPr>
        </p:nvSpPr>
        <p:spPr>
          <a:xfrm>
            <a:off x="563651" y="372995"/>
            <a:ext cx="2967340" cy="1200582"/>
          </a:xfrm>
        </p:spPr>
        <p:txBody>
          <a:bodyPr>
            <a:normAutofit/>
          </a:bodyPr>
          <a:lstStyle/>
          <a:p>
            <a:pPr algn="ctr"/>
            <a:r>
              <a:rPr lang="en-US" sz="2400" b="1" dirty="0">
                <a:solidFill>
                  <a:schemeClr val="accent6">
                    <a:lumMod val="75000"/>
                  </a:schemeClr>
                </a:solidFill>
              </a:rPr>
              <a:t>The </a:t>
            </a:r>
            <a:r>
              <a:rPr lang="en-US" sz="2400" b="1" baseline="0" dirty="0">
                <a:solidFill>
                  <a:schemeClr val="accent6">
                    <a:lumMod val="75000"/>
                  </a:schemeClr>
                </a:solidFill>
              </a:rPr>
              <a:t>Extra Step to Search for Representatives</a:t>
            </a:r>
            <a:endParaRPr lang="en-US" sz="2400" b="1" dirty="0">
              <a:solidFill>
                <a:schemeClr val="accent6">
                  <a:lumMod val="75000"/>
                </a:schemeClr>
              </a:solidFill>
            </a:endParaRPr>
          </a:p>
        </p:txBody>
      </p:sp>
      <p:cxnSp>
        <p:nvCxnSpPr>
          <p:cNvPr id="22" name="Straight Arrow Connector 21">
            <a:extLst>
              <a:ext uri="{FF2B5EF4-FFF2-40B4-BE49-F238E27FC236}">
                <a16:creationId xmlns:a16="http://schemas.microsoft.com/office/drawing/2014/main" id="{8F2589E6-7581-3A40-8288-1F987A6F64FE}"/>
              </a:ext>
            </a:extLst>
          </p:cNvPr>
          <p:cNvCxnSpPr>
            <a:cxnSpLocks/>
          </p:cNvCxnSpPr>
          <p:nvPr/>
        </p:nvCxnSpPr>
        <p:spPr>
          <a:xfrm>
            <a:off x="3530991" y="3201914"/>
            <a:ext cx="2588455" cy="274872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hlinkClick r:id="" action="ppaction://hlinkshowjump?jump=lastslide"/>
            <a:extLst>
              <a:ext uri="{FF2B5EF4-FFF2-40B4-BE49-F238E27FC236}">
                <a16:creationId xmlns:a16="http://schemas.microsoft.com/office/drawing/2014/main" id="{C096FE8C-0F68-9541-86F4-BBB12596EB03}"/>
              </a:ext>
            </a:extLst>
          </p:cNvPr>
          <p:cNvSpPr txBox="1"/>
          <p:nvPr/>
        </p:nvSpPr>
        <p:spPr>
          <a:xfrm flipH="1">
            <a:off x="535516" y="5515382"/>
            <a:ext cx="94313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INDEX</a:t>
            </a:r>
            <a:endParaRPr lang="en-US" b="1" u="sng" dirty="0">
              <a:solidFill>
                <a:schemeClr val="accent5">
                  <a:lumMod val="75000"/>
                </a:schemeClr>
              </a:solidFill>
            </a:endParaRPr>
          </a:p>
        </p:txBody>
      </p:sp>
    </p:spTree>
    <p:extLst>
      <p:ext uri="{BB962C8B-B14F-4D97-AF65-F5344CB8AC3E}">
        <p14:creationId xmlns:p14="http://schemas.microsoft.com/office/powerpoint/2010/main" val="365653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A02573-78AC-D743-B138-150AE73B0129}"/>
              </a:ext>
            </a:extLst>
          </p:cNvPr>
          <p:cNvPicPr>
            <a:picLocks noChangeAspect="1"/>
          </p:cNvPicPr>
          <p:nvPr/>
        </p:nvPicPr>
        <p:blipFill>
          <a:blip r:embed="rId3"/>
          <a:stretch>
            <a:fillRect/>
          </a:stretch>
        </p:blipFill>
        <p:spPr>
          <a:xfrm>
            <a:off x="2944876" y="174171"/>
            <a:ext cx="8681067" cy="6101969"/>
          </a:xfrm>
          <a:prstGeom prst="rect">
            <a:avLst/>
          </a:prstGeom>
        </p:spPr>
      </p:pic>
      <p:cxnSp>
        <p:nvCxnSpPr>
          <p:cNvPr id="4" name="Straight Arrow Connector 3">
            <a:extLst>
              <a:ext uri="{FF2B5EF4-FFF2-40B4-BE49-F238E27FC236}">
                <a16:creationId xmlns:a16="http://schemas.microsoft.com/office/drawing/2014/main" id="{08321DBC-9E70-7643-9468-BABB50FBD7A7}"/>
              </a:ext>
            </a:extLst>
          </p:cNvPr>
          <p:cNvCxnSpPr>
            <a:cxnSpLocks/>
          </p:cNvCxnSpPr>
          <p:nvPr/>
        </p:nvCxnSpPr>
        <p:spPr>
          <a:xfrm>
            <a:off x="2377440" y="2124222"/>
            <a:ext cx="4907969" cy="38043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F82283F-A217-D748-BD1F-20D43D59B236}"/>
              </a:ext>
            </a:extLst>
          </p:cNvPr>
          <p:cNvSpPr>
            <a:spLocks noGrp="1"/>
          </p:cNvSpPr>
          <p:nvPr>
            <p:ph type="title"/>
          </p:nvPr>
        </p:nvSpPr>
        <p:spPr>
          <a:xfrm>
            <a:off x="424071" y="457890"/>
            <a:ext cx="2305877" cy="522771"/>
          </a:xfrm>
          <a:ln>
            <a:noFill/>
          </a:ln>
        </p:spPr>
        <p:txBody>
          <a:bodyPr>
            <a:normAutofit/>
          </a:bodyPr>
          <a:lstStyle/>
          <a:p>
            <a:pPr rtl="0" eaLnBrk="1" latinLnBrk="0" hangingPunct="1"/>
            <a:r>
              <a:rPr lang="en-US" sz="1800" dirty="0">
                <a:solidFill>
                  <a:schemeClr val="bg1"/>
                </a:solidFill>
                <a:effectLst/>
              </a:rPr>
              <a:t>House list</a:t>
            </a:r>
          </a:p>
        </p:txBody>
      </p:sp>
      <p:sp>
        <p:nvSpPr>
          <p:cNvPr id="9" name="TextBox 8">
            <a:extLst>
              <a:ext uri="{FF2B5EF4-FFF2-40B4-BE49-F238E27FC236}">
                <a16:creationId xmlns:a16="http://schemas.microsoft.com/office/drawing/2014/main" id="{E7067338-F5B8-9C49-A031-2222B4F6AB1C}"/>
              </a:ext>
            </a:extLst>
          </p:cNvPr>
          <p:cNvSpPr txBox="1"/>
          <p:nvPr/>
        </p:nvSpPr>
        <p:spPr>
          <a:xfrm>
            <a:off x="377688" y="253218"/>
            <a:ext cx="2352260" cy="5909310"/>
          </a:xfrm>
          <a:prstGeom prst="rect">
            <a:avLst/>
          </a:prstGeom>
          <a:noFill/>
          <a:ln w="38100">
            <a:solidFill>
              <a:schemeClr val="accent6">
                <a:lumMod val="75000"/>
              </a:schemeClr>
            </a:solidFill>
          </a:ln>
        </p:spPr>
        <p:txBody>
          <a:bodyPr wrap="square" rtlCol="0">
            <a:spAutoFit/>
          </a:bodyPr>
          <a:lstStyle/>
          <a:p>
            <a:pPr marL="125413"/>
            <a:r>
              <a:rPr lang="en-US" dirty="0">
                <a:solidFill>
                  <a:schemeClr val="accent6">
                    <a:lumMod val="75000"/>
                  </a:schemeClr>
                </a:solidFill>
                <a:latin typeface="Calibri" panose="020F0502020204030204" pitchFamily="34" charset="0"/>
              </a:rPr>
              <a:t>Since you want information about both Representatives, it is quickest to filter by entering the number of your Legislative District. Then links for both Representatives will be displayed. If you don’t know your district, search on the name of one Representative. The Legislative District appears to the left of each Representative’s name and can be filtered on to find your second Representative</a:t>
            </a:r>
            <a:r>
              <a:rPr lang="en-US" dirty="0">
                <a:solidFill>
                  <a:srgbClr val="000000"/>
                </a:solidFill>
                <a:latin typeface="Calibri" panose="020F0502020204030204" pitchFamily="34" charset="0"/>
              </a:rPr>
              <a:t>.</a:t>
            </a:r>
            <a:endParaRPr lang="en-US" dirty="0"/>
          </a:p>
        </p:txBody>
      </p:sp>
      <p:sp>
        <p:nvSpPr>
          <p:cNvPr id="12" name="TextBox 11">
            <a:hlinkClick r:id="" action="ppaction://hlinkshowjump?jump=nextslide"/>
            <a:extLst>
              <a:ext uri="{FF2B5EF4-FFF2-40B4-BE49-F238E27FC236}">
                <a16:creationId xmlns:a16="http://schemas.microsoft.com/office/drawing/2014/main" id="{C7214F1A-8CA2-094A-AF72-82CFA2111B7A}"/>
              </a:ext>
            </a:extLst>
          </p:cNvPr>
          <p:cNvSpPr txBox="1"/>
          <p:nvPr/>
        </p:nvSpPr>
        <p:spPr>
          <a:xfrm>
            <a:off x="1130072" y="6091474"/>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sp>
        <p:nvSpPr>
          <p:cNvPr id="7" name="Rectangle 6">
            <a:extLst>
              <a:ext uri="{FF2B5EF4-FFF2-40B4-BE49-F238E27FC236}">
                <a16:creationId xmlns:a16="http://schemas.microsoft.com/office/drawing/2014/main" id="{183DB2B6-E2B9-8248-AE69-58F670833554}"/>
              </a:ext>
            </a:extLst>
          </p:cNvPr>
          <p:cNvSpPr/>
          <p:nvPr/>
        </p:nvSpPr>
        <p:spPr>
          <a:xfrm>
            <a:off x="2944875" y="457890"/>
            <a:ext cx="8681067" cy="2500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nut 9">
            <a:extLst>
              <a:ext uri="{FF2B5EF4-FFF2-40B4-BE49-F238E27FC236}">
                <a16:creationId xmlns:a16="http://schemas.microsoft.com/office/drawing/2014/main" id="{219FD993-C832-A449-B06E-C7B06B990729}"/>
              </a:ext>
            </a:extLst>
          </p:cNvPr>
          <p:cNvSpPr/>
          <p:nvPr/>
        </p:nvSpPr>
        <p:spPr>
          <a:xfrm>
            <a:off x="4498200" y="4162567"/>
            <a:ext cx="483233" cy="292146"/>
          </a:xfrm>
          <a:prstGeom prst="donut">
            <a:avLst>
              <a:gd name="adj" fmla="val 180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Arrow Connector 10">
            <a:extLst>
              <a:ext uri="{FF2B5EF4-FFF2-40B4-BE49-F238E27FC236}">
                <a16:creationId xmlns:a16="http://schemas.microsoft.com/office/drawing/2014/main" id="{68553818-2B9E-F040-90CD-5578D6570A4E}"/>
              </a:ext>
            </a:extLst>
          </p:cNvPr>
          <p:cNvCxnSpPr>
            <a:cxnSpLocks/>
          </p:cNvCxnSpPr>
          <p:nvPr/>
        </p:nvCxnSpPr>
        <p:spPr>
          <a:xfrm>
            <a:off x="2377440" y="4283801"/>
            <a:ext cx="2158942" cy="49146"/>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32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96B4-0F29-5148-A563-41B42A9B424F}"/>
              </a:ext>
            </a:extLst>
          </p:cNvPr>
          <p:cNvSpPr>
            <a:spLocks noGrp="1"/>
          </p:cNvSpPr>
          <p:nvPr>
            <p:ph type="title"/>
          </p:nvPr>
        </p:nvSpPr>
        <p:spPr>
          <a:xfrm>
            <a:off x="856388" y="365126"/>
            <a:ext cx="10497412" cy="642040"/>
          </a:xfrm>
        </p:spPr>
        <p:txBody>
          <a:bodyPr>
            <a:normAutofit/>
          </a:bodyPr>
          <a:lstStyle/>
          <a:p>
            <a:r>
              <a:rPr lang="en-US" sz="1800" dirty="0">
                <a:solidFill>
                  <a:schemeClr val="bg1"/>
                </a:solidFill>
              </a:rPr>
              <a:t>45th LD Reps</a:t>
            </a:r>
          </a:p>
        </p:txBody>
      </p:sp>
      <p:pic>
        <p:nvPicPr>
          <p:cNvPr id="5" name="Picture 4">
            <a:extLst>
              <a:ext uri="{FF2B5EF4-FFF2-40B4-BE49-F238E27FC236}">
                <a16:creationId xmlns:a16="http://schemas.microsoft.com/office/drawing/2014/main" id="{169188D5-54A1-9649-96D2-0DEB5F3F4056}"/>
              </a:ext>
            </a:extLst>
          </p:cNvPr>
          <p:cNvPicPr>
            <a:picLocks noChangeAspect="1"/>
          </p:cNvPicPr>
          <p:nvPr/>
        </p:nvPicPr>
        <p:blipFill>
          <a:blip r:embed="rId3"/>
          <a:stretch>
            <a:fillRect/>
          </a:stretch>
        </p:blipFill>
        <p:spPr>
          <a:xfrm>
            <a:off x="4208357" y="359568"/>
            <a:ext cx="6924102" cy="6266204"/>
          </a:xfrm>
          <a:prstGeom prst="rect">
            <a:avLst/>
          </a:prstGeom>
        </p:spPr>
      </p:pic>
      <p:sp>
        <p:nvSpPr>
          <p:cNvPr id="6" name="TextBox 5">
            <a:extLst>
              <a:ext uri="{FF2B5EF4-FFF2-40B4-BE49-F238E27FC236}">
                <a16:creationId xmlns:a16="http://schemas.microsoft.com/office/drawing/2014/main" id="{ACC29295-F8F2-9D47-8975-D6523C008D18}"/>
              </a:ext>
            </a:extLst>
          </p:cNvPr>
          <p:cNvSpPr txBox="1"/>
          <p:nvPr/>
        </p:nvSpPr>
        <p:spPr>
          <a:xfrm>
            <a:off x="1124163" y="510530"/>
            <a:ext cx="3036749" cy="3416320"/>
          </a:xfrm>
          <a:prstGeom prst="rect">
            <a:avLst/>
          </a:prstGeom>
          <a:noFill/>
          <a:ln w="38100">
            <a:solidFill>
              <a:schemeClr val="accent6">
                <a:lumMod val="75000"/>
              </a:schemeClr>
            </a:solidFill>
          </a:ln>
        </p:spPr>
        <p:txBody>
          <a:bodyPr wrap="square" rtlCol="0">
            <a:spAutoFit/>
          </a:bodyPr>
          <a:lstStyle/>
          <a:p>
            <a:pPr marL="117475"/>
            <a:r>
              <a:rPr lang="en-US" sz="2400" dirty="0">
                <a:solidFill>
                  <a:schemeClr val="accent6">
                    <a:lumMod val="75000"/>
                  </a:schemeClr>
                </a:solidFill>
              </a:rPr>
              <a:t>Click on each Representative’s name for their pertinent information in an expanded list of all Representatives. Return to this web page for your other Representative</a:t>
            </a:r>
            <a:r>
              <a:rPr lang="en-US" sz="2400" dirty="0"/>
              <a:t>.</a:t>
            </a:r>
          </a:p>
        </p:txBody>
      </p:sp>
      <p:cxnSp>
        <p:nvCxnSpPr>
          <p:cNvPr id="7" name="Straight Arrow Connector 6">
            <a:extLst>
              <a:ext uri="{FF2B5EF4-FFF2-40B4-BE49-F238E27FC236}">
                <a16:creationId xmlns:a16="http://schemas.microsoft.com/office/drawing/2014/main" id="{C0A996E3-95E6-EB4C-B508-CDED17125444}"/>
              </a:ext>
            </a:extLst>
          </p:cNvPr>
          <p:cNvCxnSpPr>
            <a:cxnSpLocks/>
          </p:cNvCxnSpPr>
          <p:nvPr/>
        </p:nvCxnSpPr>
        <p:spPr>
          <a:xfrm>
            <a:off x="3455410" y="1128811"/>
            <a:ext cx="2393847" cy="993924"/>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BE859D-AB16-7441-B7A2-9B8927D334E4}"/>
              </a:ext>
            </a:extLst>
          </p:cNvPr>
          <p:cNvCxnSpPr>
            <a:cxnSpLocks/>
          </p:cNvCxnSpPr>
          <p:nvPr/>
        </p:nvCxnSpPr>
        <p:spPr>
          <a:xfrm flipV="1">
            <a:off x="3455410" y="2562878"/>
            <a:ext cx="2464612" cy="115231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Donut 15">
            <a:extLst>
              <a:ext uri="{FF2B5EF4-FFF2-40B4-BE49-F238E27FC236}">
                <a16:creationId xmlns:a16="http://schemas.microsoft.com/office/drawing/2014/main" id="{F271359C-661C-B04A-A72A-90510A86DD4E}"/>
              </a:ext>
            </a:extLst>
          </p:cNvPr>
          <p:cNvSpPr/>
          <p:nvPr/>
        </p:nvSpPr>
        <p:spPr>
          <a:xfrm>
            <a:off x="4687716" y="2011590"/>
            <a:ext cx="589905" cy="701275"/>
          </a:xfrm>
          <a:prstGeom prst="donut">
            <a:avLst>
              <a:gd name="adj" fmla="val 78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hlinkClick r:id="rId4" action="ppaction://hlinksldjump"/>
            <a:extLst>
              <a:ext uri="{FF2B5EF4-FFF2-40B4-BE49-F238E27FC236}">
                <a16:creationId xmlns:a16="http://schemas.microsoft.com/office/drawing/2014/main" id="{D1DF1755-EE12-BE43-9E6F-D57E70ED45CA}"/>
              </a:ext>
            </a:extLst>
          </p:cNvPr>
          <p:cNvSpPr txBox="1"/>
          <p:nvPr/>
        </p:nvSpPr>
        <p:spPr>
          <a:xfrm>
            <a:off x="1165885" y="4072254"/>
            <a:ext cx="2995027"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A Typical </a:t>
            </a:r>
            <a:r>
              <a:rPr lang="en-US" b="1" u="sng" dirty="0">
                <a:solidFill>
                  <a:schemeClr val="accent5">
                    <a:lumMod val="75000"/>
                  </a:schemeClr>
                </a:solidFill>
                <a:hlinkClick r:id="rId4" action="ppaction://hlinksldjump"/>
              </a:rPr>
              <a:t>Legislator’s</a:t>
            </a:r>
            <a:r>
              <a:rPr lang="en-US" b="1" u="sng" dirty="0">
                <a:solidFill>
                  <a:schemeClr val="accent5">
                    <a:lumMod val="75000"/>
                  </a:schemeClr>
                </a:solidFill>
              </a:rPr>
              <a:t> Page</a:t>
            </a:r>
          </a:p>
        </p:txBody>
      </p:sp>
      <p:sp>
        <p:nvSpPr>
          <p:cNvPr id="14" name="TextBox 13">
            <a:hlinkClick r:id="" action="ppaction://hlinkshowjump?jump=lastslide"/>
            <a:extLst>
              <a:ext uri="{FF2B5EF4-FFF2-40B4-BE49-F238E27FC236}">
                <a16:creationId xmlns:a16="http://schemas.microsoft.com/office/drawing/2014/main" id="{1DA3FF55-C645-A04C-A381-65A5F8668B54}"/>
              </a:ext>
            </a:extLst>
          </p:cNvPr>
          <p:cNvSpPr txBox="1"/>
          <p:nvPr/>
        </p:nvSpPr>
        <p:spPr>
          <a:xfrm flipH="1">
            <a:off x="1171607" y="5616462"/>
            <a:ext cx="79786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INDEX</a:t>
            </a:r>
            <a:endParaRPr lang="en-US" b="1" u="sng" dirty="0">
              <a:solidFill>
                <a:schemeClr val="accent5">
                  <a:lumMod val="75000"/>
                </a:schemeClr>
              </a:solidFill>
            </a:endParaRPr>
          </a:p>
        </p:txBody>
      </p:sp>
      <p:sp>
        <p:nvSpPr>
          <p:cNvPr id="13" name="TextBox 12">
            <a:hlinkClick r:id="rId5" action="ppaction://hlinksldjump"/>
            <a:extLst>
              <a:ext uri="{FF2B5EF4-FFF2-40B4-BE49-F238E27FC236}">
                <a16:creationId xmlns:a16="http://schemas.microsoft.com/office/drawing/2014/main" id="{847EBE2A-DB54-3549-BF83-84CC3DF2E64E}"/>
              </a:ext>
            </a:extLst>
          </p:cNvPr>
          <p:cNvSpPr txBox="1"/>
          <p:nvPr/>
        </p:nvSpPr>
        <p:spPr>
          <a:xfrm>
            <a:off x="1164516" y="4586990"/>
            <a:ext cx="2183596"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Find Your Senator</a:t>
            </a:r>
          </a:p>
        </p:txBody>
      </p:sp>
      <p:sp>
        <p:nvSpPr>
          <p:cNvPr id="15" name="TextBox 14">
            <a:hlinkClick r:id="rId6" action="ppaction://hlinksldjump"/>
            <a:extLst>
              <a:ext uri="{FF2B5EF4-FFF2-40B4-BE49-F238E27FC236}">
                <a16:creationId xmlns:a16="http://schemas.microsoft.com/office/drawing/2014/main" id="{C364C151-1AF7-874E-BC43-FA10C27B6377}"/>
              </a:ext>
            </a:extLst>
          </p:cNvPr>
          <p:cNvSpPr txBox="1"/>
          <p:nvPr/>
        </p:nvSpPr>
        <p:spPr>
          <a:xfrm>
            <a:off x="1143198" y="5087543"/>
            <a:ext cx="2429996"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Find Bill Information</a:t>
            </a:r>
          </a:p>
        </p:txBody>
      </p:sp>
    </p:spTree>
    <p:extLst>
      <p:ext uri="{BB962C8B-B14F-4D97-AF65-F5344CB8AC3E}">
        <p14:creationId xmlns:p14="http://schemas.microsoft.com/office/powerpoint/2010/main" val="3998597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07CED0-F443-7047-A8B8-EB10B659F3BD}"/>
              </a:ext>
            </a:extLst>
          </p:cNvPr>
          <p:cNvPicPr>
            <a:picLocks noChangeAspect="1"/>
          </p:cNvPicPr>
          <p:nvPr/>
        </p:nvPicPr>
        <p:blipFill>
          <a:blip r:embed="rId3"/>
          <a:stretch>
            <a:fillRect/>
          </a:stretch>
        </p:blipFill>
        <p:spPr>
          <a:xfrm>
            <a:off x="4828222" y="1679017"/>
            <a:ext cx="5687959" cy="4641728"/>
          </a:xfrm>
          <a:prstGeom prst="rect">
            <a:avLst/>
          </a:prstGeom>
        </p:spPr>
      </p:pic>
      <p:sp>
        <p:nvSpPr>
          <p:cNvPr id="6" name="TextBox 5">
            <a:extLst>
              <a:ext uri="{FF2B5EF4-FFF2-40B4-BE49-F238E27FC236}">
                <a16:creationId xmlns:a16="http://schemas.microsoft.com/office/drawing/2014/main" id="{F0E1DB19-7470-8B4D-AB60-F3895F608A65}"/>
              </a:ext>
            </a:extLst>
          </p:cNvPr>
          <p:cNvSpPr txBox="1"/>
          <p:nvPr/>
        </p:nvSpPr>
        <p:spPr>
          <a:xfrm>
            <a:off x="1552644" y="3052689"/>
            <a:ext cx="2512920" cy="1692771"/>
          </a:xfrm>
          <a:prstGeom prst="rect">
            <a:avLst/>
          </a:prstGeom>
          <a:noFill/>
          <a:ln w="38100">
            <a:solidFill>
              <a:schemeClr val="accent6">
                <a:lumMod val="75000"/>
              </a:schemeClr>
            </a:solidFill>
          </a:ln>
        </p:spPr>
        <p:txBody>
          <a:bodyPr wrap="square" rtlCol="0">
            <a:spAutoFit/>
          </a:bodyPr>
          <a:lstStyle/>
          <a:p>
            <a:pPr marL="68263"/>
            <a:endParaRPr lang="en-US" sz="400" dirty="0"/>
          </a:p>
          <a:p>
            <a:pPr marL="68263"/>
            <a:r>
              <a:rPr lang="en-US" sz="2400" dirty="0">
                <a:solidFill>
                  <a:schemeClr val="accent6">
                    <a:lumMod val="75000"/>
                  </a:schemeClr>
                </a:solidFill>
              </a:rPr>
              <a:t>From any page within </a:t>
            </a:r>
            <a:r>
              <a:rPr lang="en-US" sz="2400" dirty="0">
                <a:hlinkClick r:id="rId4"/>
              </a:rPr>
              <a:t>leg.wa.gov</a:t>
            </a:r>
            <a:r>
              <a:rPr lang="en-US" sz="2400" dirty="0"/>
              <a:t> </a:t>
            </a:r>
            <a:r>
              <a:rPr lang="en-US" sz="2400" dirty="0">
                <a:solidFill>
                  <a:schemeClr val="accent6">
                    <a:lumMod val="75000"/>
                  </a:schemeClr>
                </a:solidFill>
              </a:rPr>
              <a:t>click on                      </a:t>
            </a:r>
          </a:p>
          <a:p>
            <a:pPr marL="68263"/>
            <a:r>
              <a:rPr lang="en-US" sz="2400" dirty="0">
                <a:solidFill>
                  <a:schemeClr val="accent6">
                    <a:lumMod val="75000"/>
                  </a:schemeClr>
                </a:solidFill>
              </a:rPr>
              <a:t>in the left sidebar</a:t>
            </a:r>
            <a:r>
              <a:rPr lang="en-US" dirty="0">
                <a:solidFill>
                  <a:schemeClr val="accent6">
                    <a:lumMod val="75000"/>
                  </a:schemeClr>
                </a:solidFill>
              </a:rPr>
              <a:t>.</a:t>
            </a:r>
          </a:p>
          <a:p>
            <a:pPr marL="68263"/>
            <a:endParaRPr lang="en-US" sz="400" dirty="0"/>
          </a:p>
        </p:txBody>
      </p:sp>
      <p:cxnSp>
        <p:nvCxnSpPr>
          <p:cNvPr id="7" name="Straight Arrow Connector 6">
            <a:extLst>
              <a:ext uri="{FF2B5EF4-FFF2-40B4-BE49-F238E27FC236}">
                <a16:creationId xmlns:a16="http://schemas.microsoft.com/office/drawing/2014/main" id="{316C50D7-1845-EB4A-A938-C3FAA309AA49}"/>
              </a:ext>
            </a:extLst>
          </p:cNvPr>
          <p:cNvCxnSpPr>
            <a:cxnSpLocks/>
          </p:cNvCxnSpPr>
          <p:nvPr/>
        </p:nvCxnSpPr>
        <p:spPr>
          <a:xfrm flipV="1">
            <a:off x="3749497" y="3304098"/>
            <a:ext cx="1072289" cy="30258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B67F15B-C07B-C146-BC88-6776A700E81E}"/>
              </a:ext>
            </a:extLst>
          </p:cNvPr>
          <p:cNvPicPr>
            <a:picLocks noChangeAspect="1"/>
          </p:cNvPicPr>
          <p:nvPr/>
        </p:nvPicPr>
        <p:blipFill>
          <a:blip r:embed="rId5"/>
          <a:stretch>
            <a:fillRect/>
          </a:stretch>
        </p:blipFill>
        <p:spPr>
          <a:xfrm>
            <a:off x="2760047" y="3905940"/>
            <a:ext cx="711200" cy="355600"/>
          </a:xfrm>
          <a:prstGeom prst="rect">
            <a:avLst/>
          </a:prstGeom>
          <a:ln>
            <a:solidFill>
              <a:schemeClr val="accent6">
                <a:lumMod val="75000"/>
              </a:schemeClr>
            </a:solidFill>
          </a:ln>
        </p:spPr>
      </p:pic>
      <p:sp>
        <p:nvSpPr>
          <p:cNvPr id="11" name="Title 10">
            <a:extLst>
              <a:ext uri="{FF2B5EF4-FFF2-40B4-BE49-F238E27FC236}">
                <a16:creationId xmlns:a16="http://schemas.microsoft.com/office/drawing/2014/main" id="{02879F75-9D80-2E47-9704-104F3BCA82FD}"/>
              </a:ext>
            </a:extLst>
          </p:cNvPr>
          <p:cNvSpPr>
            <a:spLocks noGrp="1"/>
          </p:cNvSpPr>
          <p:nvPr>
            <p:ph type="title"/>
          </p:nvPr>
        </p:nvSpPr>
        <p:spPr>
          <a:xfrm>
            <a:off x="1552643" y="603280"/>
            <a:ext cx="8963538" cy="839153"/>
          </a:xfrm>
          <a:solidFill>
            <a:schemeClr val="accent5">
              <a:lumMod val="75000"/>
            </a:schemeClr>
          </a:solidFill>
        </p:spPr>
        <p:txBody>
          <a:bodyPr/>
          <a:lstStyle/>
          <a:p>
            <a:pPr algn="ctr"/>
            <a:r>
              <a:rPr lang="en-US" dirty="0">
                <a:solidFill>
                  <a:schemeClr val="bg1"/>
                </a:solidFill>
              </a:rPr>
              <a:t>To Find Your Senator</a:t>
            </a:r>
          </a:p>
        </p:txBody>
      </p:sp>
      <p:sp>
        <p:nvSpPr>
          <p:cNvPr id="13" name="TextBox 12">
            <a:hlinkClick r:id="" action="ppaction://hlinkshowjump?jump=nextslide"/>
            <a:extLst>
              <a:ext uri="{FF2B5EF4-FFF2-40B4-BE49-F238E27FC236}">
                <a16:creationId xmlns:a16="http://schemas.microsoft.com/office/drawing/2014/main" id="{DCFBD099-5513-8D47-844B-950373202386}"/>
              </a:ext>
            </a:extLst>
          </p:cNvPr>
          <p:cNvSpPr txBox="1"/>
          <p:nvPr/>
        </p:nvSpPr>
        <p:spPr>
          <a:xfrm>
            <a:off x="1365678" y="5951413"/>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sp>
        <p:nvSpPr>
          <p:cNvPr id="8" name="Rectangle 7">
            <a:extLst>
              <a:ext uri="{FF2B5EF4-FFF2-40B4-BE49-F238E27FC236}">
                <a16:creationId xmlns:a16="http://schemas.microsoft.com/office/drawing/2014/main" id="{42DF2588-AF44-6C41-BFA8-2010E0B68EEA}"/>
              </a:ext>
            </a:extLst>
          </p:cNvPr>
          <p:cNvSpPr/>
          <p:nvPr/>
        </p:nvSpPr>
        <p:spPr>
          <a:xfrm>
            <a:off x="5494397" y="2152185"/>
            <a:ext cx="5621699" cy="223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 action="ppaction://hlinkshowjump?jump=lastslide"/>
            <a:extLst>
              <a:ext uri="{FF2B5EF4-FFF2-40B4-BE49-F238E27FC236}">
                <a16:creationId xmlns:a16="http://schemas.microsoft.com/office/drawing/2014/main" id="{C45EB770-8A19-3F4E-91F0-2C7AAB442F2A}"/>
              </a:ext>
            </a:extLst>
          </p:cNvPr>
          <p:cNvSpPr txBox="1"/>
          <p:nvPr/>
        </p:nvSpPr>
        <p:spPr>
          <a:xfrm flipH="1">
            <a:off x="2640134" y="5966260"/>
            <a:ext cx="847491"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INDEX</a:t>
            </a:r>
          </a:p>
        </p:txBody>
      </p:sp>
    </p:spTree>
    <p:extLst>
      <p:ext uri="{BB962C8B-B14F-4D97-AF65-F5344CB8AC3E}">
        <p14:creationId xmlns:p14="http://schemas.microsoft.com/office/powerpoint/2010/main" val="285064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C6D6C4-76B9-5641-B2B1-34863D89FCFD}"/>
              </a:ext>
            </a:extLst>
          </p:cNvPr>
          <p:cNvSpPr>
            <a:spLocks noGrp="1"/>
          </p:cNvSpPr>
          <p:nvPr>
            <p:ph type="title"/>
          </p:nvPr>
        </p:nvSpPr>
        <p:spPr/>
        <p:txBody>
          <a:bodyPr/>
          <a:lstStyle/>
          <a:p>
            <a:r>
              <a:rPr lang="en-US" dirty="0">
                <a:solidFill>
                  <a:schemeClr val="bg1"/>
                </a:solidFill>
              </a:rPr>
              <a:t>Intro-1</a:t>
            </a:r>
            <a:br>
              <a:rPr lang="en-US" dirty="0">
                <a:solidFill>
                  <a:schemeClr val="bg1"/>
                </a:solidFill>
              </a:rPr>
            </a:br>
            <a:endParaRPr lang="en-US" dirty="0">
              <a:solidFill>
                <a:schemeClr val="bg1"/>
              </a:solidFill>
            </a:endParaRPr>
          </a:p>
        </p:txBody>
      </p:sp>
      <p:pic>
        <p:nvPicPr>
          <p:cNvPr id="16" name="Picture 15">
            <a:extLst>
              <a:ext uri="{FF2B5EF4-FFF2-40B4-BE49-F238E27FC236}">
                <a16:creationId xmlns:a16="http://schemas.microsoft.com/office/drawing/2014/main" id="{18A1D745-A038-A34D-A088-95124033F1A6}"/>
              </a:ext>
            </a:extLst>
          </p:cNvPr>
          <p:cNvPicPr>
            <a:picLocks noChangeAspect="1"/>
          </p:cNvPicPr>
          <p:nvPr/>
        </p:nvPicPr>
        <p:blipFill>
          <a:blip r:embed="rId2"/>
          <a:stretch>
            <a:fillRect/>
          </a:stretch>
        </p:blipFill>
        <p:spPr>
          <a:xfrm>
            <a:off x="2921409" y="726396"/>
            <a:ext cx="6349177" cy="1325563"/>
          </a:xfrm>
          <a:prstGeom prst="rect">
            <a:avLst/>
          </a:prstGeom>
        </p:spPr>
      </p:pic>
      <p:sp>
        <p:nvSpPr>
          <p:cNvPr id="17" name="TextBox 16">
            <a:extLst>
              <a:ext uri="{FF2B5EF4-FFF2-40B4-BE49-F238E27FC236}">
                <a16:creationId xmlns:a16="http://schemas.microsoft.com/office/drawing/2014/main" id="{57ED0D47-0171-454A-9E1F-51ABC113B68B}"/>
              </a:ext>
            </a:extLst>
          </p:cNvPr>
          <p:cNvSpPr txBox="1"/>
          <p:nvPr/>
        </p:nvSpPr>
        <p:spPr>
          <a:xfrm>
            <a:off x="1801109" y="2667720"/>
            <a:ext cx="8589781" cy="3231654"/>
          </a:xfrm>
          <a:prstGeom prst="rect">
            <a:avLst/>
          </a:prstGeom>
          <a:noFill/>
        </p:spPr>
        <p:txBody>
          <a:bodyPr wrap="square" rtlCol="0">
            <a:spAutoFit/>
          </a:bodyPr>
          <a:lstStyle/>
          <a:p>
            <a:r>
              <a:rPr lang="en-US" sz="2400" i="1" dirty="0">
                <a:solidFill>
                  <a:schemeClr val="accent6">
                    <a:lumMod val="75000"/>
                  </a:schemeClr>
                </a:solidFill>
              </a:rPr>
              <a:t>Brings a Quaker voice, guided by </a:t>
            </a:r>
            <a:r>
              <a:rPr lang="en-US" sz="2400" i="1" dirty="0">
                <a:solidFill>
                  <a:schemeClr val="accent6">
                    <a:lumMod val="75000"/>
                  </a:schemeClr>
                </a:solidFill>
                <a:hlinkClick r:id="rId3">
                  <a:extLst>
                    <a:ext uri="{A12FA001-AC4F-418D-AE19-62706E023703}">
                      <ahyp:hlinkClr xmlns:ahyp="http://schemas.microsoft.com/office/drawing/2018/hyperlinkcolor" val="tx"/>
                    </a:ext>
                  </a:extLst>
                </a:hlinkClick>
              </a:rPr>
              <a:t>testimonies</a:t>
            </a:r>
            <a:r>
              <a:rPr lang="en-US" sz="2400" i="1" dirty="0">
                <a:solidFill>
                  <a:schemeClr val="accent6">
                    <a:lumMod val="75000"/>
                  </a:schemeClr>
                </a:solidFill>
              </a:rPr>
              <a:t> and </a:t>
            </a:r>
            <a:r>
              <a:rPr lang="en-US" sz="2400" i="1" dirty="0">
                <a:solidFill>
                  <a:schemeClr val="accent6">
                    <a:lumMod val="75000"/>
                  </a:schemeClr>
                </a:solidFill>
                <a:hlinkClick r:id="rId4">
                  <a:extLst>
                    <a:ext uri="{A12FA001-AC4F-418D-AE19-62706E023703}">
                      <ahyp:hlinkClr xmlns:ahyp="http://schemas.microsoft.com/office/drawing/2018/hyperlinkcolor" val="tx"/>
                    </a:ext>
                  </a:extLst>
                </a:hlinkClick>
              </a:rPr>
              <a:t>spiritual devotion</a:t>
            </a:r>
            <a:r>
              <a:rPr lang="en-US" sz="2400" i="1" dirty="0">
                <a:solidFill>
                  <a:schemeClr val="accent6">
                    <a:lumMod val="75000"/>
                  </a:schemeClr>
                </a:solidFill>
              </a:rPr>
              <a:t>, to the formation of public policy in Washington state. </a:t>
            </a:r>
          </a:p>
          <a:p>
            <a:endParaRPr lang="en-US" sz="2400" i="1" dirty="0">
              <a:solidFill>
                <a:schemeClr val="accent6">
                  <a:lumMod val="75000"/>
                </a:schemeClr>
              </a:solidFill>
            </a:endParaRPr>
          </a:p>
          <a:p>
            <a:r>
              <a:rPr lang="en-US" sz="2400" dirty="0">
                <a:solidFill>
                  <a:schemeClr val="accent6">
                    <a:lumMod val="75000"/>
                  </a:schemeClr>
                </a:solidFill>
              </a:rPr>
              <a:t>We primarily lobby the Washington State Legislature in the areas of </a:t>
            </a:r>
          </a:p>
          <a:p>
            <a:pPr marL="752475" indent="-404813">
              <a:buFont typeface="Arial" panose="020B0604020202020204" pitchFamily="34" charset="0"/>
              <a:buChar char="•"/>
            </a:pPr>
            <a:r>
              <a:rPr lang="en-US" sz="2400" dirty="0">
                <a:solidFill>
                  <a:schemeClr val="accent6">
                    <a:lumMod val="75000"/>
                  </a:schemeClr>
                </a:solidFill>
              </a:rPr>
              <a:t>Criminal Justice</a:t>
            </a:r>
          </a:p>
          <a:p>
            <a:pPr marL="752475" indent="-404813">
              <a:buFont typeface="Arial" panose="020B0604020202020204" pitchFamily="34" charset="0"/>
              <a:buChar char="•"/>
            </a:pPr>
            <a:r>
              <a:rPr lang="en-US" sz="2400" dirty="0">
                <a:solidFill>
                  <a:schemeClr val="accent6">
                    <a:lumMod val="75000"/>
                  </a:schemeClr>
                </a:solidFill>
              </a:rPr>
              <a:t>Economic Justice</a:t>
            </a:r>
          </a:p>
          <a:p>
            <a:pPr marL="752475" indent="-404813">
              <a:buFont typeface="Arial" panose="020B0604020202020204" pitchFamily="34" charset="0"/>
              <a:buChar char="•"/>
            </a:pPr>
            <a:r>
              <a:rPr lang="en-US" sz="2400" dirty="0">
                <a:solidFill>
                  <a:schemeClr val="accent6">
                    <a:lumMod val="75000"/>
                  </a:schemeClr>
                </a:solidFill>
              </a:rPr>
              <a:t>Environmental Stewardship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3F2F677A-EFBA-F342-8B76-5333E439540E}"/>
              </a:ext>
            </a:extLst>
          </p:cNvPr>
          <p:cNvSpPr/>
          <p:nvPr/>
        </p:nvSpPr>
        <p:spPr>
          <a:xfrm rot="5400000">
            <a:off x="5983455" y="-2663334"/>
            <a:ext cx="225083" cy="9924197"/>
          </a:xfrm>
          <a:prstGeom prst="rect">
            <a:avLst/>
          </a:prstGeom>
          <a:solidFill>
            <a:srgbClr val="D4E2C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hlinkClick r:id="rId5" action="ppaction://hlinksldjump"/>
            <a:extLst>
              <a:ext uri="{FF2B5EF4-FFF2-40B4-BE49-F238E27FC236}">
                <a16:creationId xmlns:a16="http://schemas.microsoft.com/office/drawing/2014/main" id="{2006C312-B44A-6F49-8E82-C4FDA6C3DC94}"/>
              </a:ext>
            </a:extLst>
          </p:cNvPr>
          <p:cNvSpPr txBox="1"/>
          <p:nvPr/>
        </p:nvSpPr>
        <p:spPr>
          <a:xfrm>
            <a:off x="2383102" y="5823386"/>
            <a:ext cx="130008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5" action="ppaction://hlinksldjump"/>
              </a:rPr>
              <a:t>C</a:t>
            </a:r>
            <a:r>
              <a:rPr lang="en-US" b="1" u="sng" dirty="0">
                <a:solidFill>
                  <a:schemeClr val="accent5">
                    <a:lumMod val="75000"/>
                  </a:schemeClr>
                </a:solidFill>
              </a:rPr>
              <a:t>ONTENTS</a:t>
            </a:r>
          </a:p>
        </p:txBody>
      </p:sp>
      <p:sp>
        <p:nvSpPr>
          <p:cNvPr id="24" name="TextBox 23">
            <a:hlinkClick r:id="" action="ppaction://hlinkshowjump?jump=nextslide"/>
            <a:extLst>
              <a:ext uri="{FF2B5EF4-FFF2-40B4-BE49-F238E27FC236}">
                <a16:creationId xmlns:a16="http://schemas.microsoft.com/office/drawing/2014/main" id="{1A1A584D-E94E-0848-B9F1-62B154FB7FEA}"/>
              </a:ext>
            </a:extLst>
          </p:cNvPr>
          <p:cNvSpPr txBox="1"/>
          <p:nvPr/>
        </p:nvSpPr>
        <p:spPr>
          <a:xfrm>
            <a:off x="1133898" y="5837845"/>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sp>
        <p:nvSpPr>
          <p:cNvPr id="25" name="TextBox 24">
            <a:extLst>
              <a:ext uri="{FF2B5EF4-FFF2-40B4-BE49-F238E27FC236}">
                <a16:creationId xmlns:a16="http://schemas.microsoft.com/office/drawing/2014/main" id="{BB5A728C-2F04-5D43-A8D6-9B80D0EC3244}"/>
              </a:ext>
            </a:extLst>
          </p:cNvPr>
          <p:cNvSpPr txBox="1"/>
          <p:nvPr/>
        </p:nvSpPr>
        <p:spPr>
          <a:xfrm>
            <a:off x="4422006" y="5823386"/>
            <a:ext cx="4586068" cy="369332"/>
          </a:xfrm>
          <a:prstGeom prst="rect">
            <a:avLst/>
          </a:prstGeom>
          <a:noFill/>
        </p:spPr>
        <p:txBody>
          <a:bodyPr wrap="square" rtlCol="0">
            <a:spAutoFit/>
          </a:bodyPr>
          <a:lstStyle/>
          <a:p>
            <a:r>
              <a:rPr lang="en-US" dirty="0">
                <a:solidFill>
                  <a:schemeClr val="accent6">
                    <a:lumMod val="75000"/>
                  </a:schemeClr>
                </a:solidFill>
              </a:rPr>
              <a:t>Links to move around within this “Cookbook”</a:t>
            </a:r>
          </a:p>
        </p:txBody>
      </p:sp>
      <p:cxnSp>
        <p:nvCxnSpPr>
          <p:cNvPr id="26" name="Straight Arrow Connector 25">
            <a:extLst>
              <a:ext uri="{FF2B5EF4-FFF2-40B4-BE49-F238E27FC236}">
                <a16:creationId xmlns:a16="http://schemas.microsoft.com/office/drawing/2014/main" id="{6C5CF60F-1855-7149-8607-22151233A4C0}"/>
              </a:ext>
            </a:extLst>
          </p:cNvPr>
          <p:cNvCxnSpPr>
            <a:cxnSpLocks/>
            <a:stCxn id="25" idx="1"/>
            <a:endCxn id="23" idx="3"/>
          </p:cNvCxnSpPr>
          <p:nvPr/>
        </p:nvCxnSpPr>
        <p:spPr>
          <a:xfrm flipH="1">
            <a:off x="3683191" y="6008052"/>
            <a:ext cx="73881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874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4DA01E-AB2D-A643-9427-44B24AD9F347}"/>
              </a:ext>
            </a:extLst>
          </p:cNvPr>
          <p:cNvPicPr>
            <a:picLocks noChangeAspect="1"/>
          </p:cNvPicPr>
          <p:nvPr/>
        </p:nvPicPr>
        <p:blipFill>
          <a:blip r:embed="rId3"/>
          <a:stretch>
            <a:fillRect/>
          </a:stretch>
        </p:blipFill>
        <p:spPr>
          <a:xfrm>
            <a:off x="787559" y="595085"/>
            <a:ext cx="10200690" cy="5383431"/>
          </a:xfrm>
          <a:prstGeom prst="rect">
            <a:avLst/>
          </a:prstGeom>
        </p:spPr>
      </p:pic>
      <p:sp>
        <p:nvSpPr>
          <p:cNvPr id="2" name="Title 1">
            <a:extLst>
              <a:ext uri="{FF2B5EF4-FFF2-40B4-BE49-F238E27FC236}">
                <a16:creationId xmlns:a16="http://schemas.microsoft.com/office/drawing/2014/main" id="{8563EF53-EEE2-5C4A-A0A6-3614787A464C}"/>
              </a:ext>
            </a:extLst>
          </p:cNvPr>
          <p:cNvSpPr>
            <a:spLocks noGrp="1"/>
          </p:cNvSpPr>
          <p:nvPr>
            <p:ph type="title"/>
          </p:nvPr>
        </p:nvSpPr>
        <p:spPr>
          <a:xfrm>
            <a:off x="787559" y="153851"/>
            <a:ext cx="2339954" cy="614775"/>
          </a:xfrm>
        </p:spPr>
        <p:txBody>
          <a:bodyPr>
            <a:normAutofit/>
          </a:bodyPr>
          <a:lstStyle/>
          <a:p>
            <a:r>
              <a:rPr lang="en-US" sz="1000" dirty="0">
                <a:solidFill>
                  <a:schemeClr val="bg1"/>
                </a:solidFill>
              </a:rPr>
              <a:t>Senate</a:t>
            </a:r>
            <a:r>
              <a:rPr lang="en-US" sz="1000" baseline="0" dirty="0">
                <a:solidFill>
                  <a:schemeClr val="bg1"/>
                </a:solidFill>
              </a:rPr>
              <a:t> List</a:t>
            </a:r>
            <a:endParaRPr lang="en-US" sz="1000" dirty="0">
              <a:solidFill>
                <a:schemeClr val="bg1"/>
              </a:solidFill>
            </a:endParaRPr>
          </a:p>
        </p:txBody>
      </p:sp>
      <p:sp>
        <p:nvSpPr>
          <p:cNvPr id="9" name="Rectangle 8">
            <a:extLst>
              <a:ext uri="{FF2B5EF4-FFF2-40B4-BE49-F238E27FC236}">
                <a16:creationId xmlns:a16="http://schemas.microsoft.com/office/drawing/2014/main" id="{1183787F-5CA6-F646-B60B-1D132F007881}"/>
              </a:ext>
            </a:extLst>
          </p:cNvPr>
          <p:cNvSpPr/>
          <p:nvPr/>
        </p:nvSpPr>
        <p:spPr>
          <a:xfrm>
            <a:off x="609599" y="1034143"/>
            <a:ext cx="10113605" cy="197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 Arrow 14">
            <a:extLst>
              <a:ext uri="{FF2B5EF4-FFF2-40B4-BE49-F238E27FC236}">
                <a16:creationId xmlns:a16="http://schemas.microsoft.com/office/drawing/2014/main" id="{DE1AC417-9B8E-774E-A3E1-B57DFDFF3C72}"/>
              </a:ext>
            </a:extLst>
          </p:cNvPr>
          <p:cNvSpPr/>
          <p:nvPr/>
        </p:nvSpPr>
        <p:spPr>
          <a:xfrm rot="16200000" flipH="1">
            <a:off x="4191002" y="1239136"/>
            <a:ext cx="913207" cy="2120679"/>
          </a:xfrm>
          <a:prstGeom prst="bentArrow">
            <a:avLst>
              <a:gd name="adj1" fmla="val 3355"/>
              <a:gd name="adj2" fmla="val 17298"/>
              <a:gd name="adj3" fmla="val 15757"/>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a:extLst>
              <a:ext uri="{FF2B5EF4-FFF2-40B4-BE49-F238E27FC236}">
                <a16:creationId xmlns:a16="http://schemas.microsoft.com/office/drawing/2014/main" id="{28F764D3-E90E-BB4F-9A73-757683420AF8}"/>
              </a:ext>
            </a:extLst>
          </p:cNvPr>
          <p:cNvSpPr/>
          <p:nvPr/>
        </p:nvSpPr>
        <p:spPr>
          <a:xfrm>
            <a:off x="3967088" y="2222695"/>
            <a:ext cx="3601330" cy="448979"/>
          </a:xfrm>
          <a:prstGeom prst="donut">
            <a:avLst>
              <a:gd name="adj" fmla="val 130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5A8B5FA8-7AFE-4F4D-8F3F-405C13EAD75C}"/>
              </a:ext>
            </a:extLst>
          </p:cNvPr>
          <p:cNvSpPr txBox="1"/>
          <p:nvPr/>
        </p:nvSpPr>
        <p:spPr>
          <a:xfrm>
            <a:off x="5707945" y="1685765"/>
            <a:ext cx="5252413" cy="646331"/>
          </a:xfrm>
          <a:prstGeom prst="rect">
            <a:avLst/>
          </a:prstGeom>
          <a:noFill/>
          <a:ln w="38100">
            <a:solidFill>
              <a:schemeClr val="accent6">
                <a:lumMod val="75000"/>
              </a:schemeClr>
            </a:solidFill>
          </a:ln>
        </p:spPr>
        <p:txBody>
          <a:bodyPr wrap="square" rtlCol="0">
            <a:spAutoFit/>
          </a:bodyPr>
          <a:lstStyle/>
          <a:p>
            <a:r>
              <a:rPr lang="en-US" b="1" dirty="0">
                <a:solidFill>
                  <a:schemeClr val="accent6">
                    <a:lumMod val="50000"/>
                  </a:schemeClr>
                </a:solidFill>
              </a:rPr>
              <a:t>Search using any of these filters to find your Senator, e.g., “45” or “Dh” will quickly bring up Sen. Dhingra.</a:t>
            </a:r>
          </a:p>
        </p:txBody>
      </p:sp>
      <p:cxnSp>
        <p:nvCxnSpPr>
          <p:cNvPr id="4" name="Straight Connector 3">
            <a:extLst>
              <a:ext uri="{FF2B5EF4-FFF2-40B4-BE49-F238E27FC236}">
                <a16:creationId xmlns:a16="http://schemas.microsoft.com/office/drawing/2014/main" id="{5DE9D69C-C1BF-E045-9FA0-BD3250914861}"/>
              </a:ext>
            </a:extLst>
          </p:cNvPr>
          <p:cNvCxnSpPr>
            <a:cxnSpLocks/>
          </p:cNvCxnSpPr>
          <p:nvPr/>
        </p:nvCxnSpPr>
        <p:spPr>
          <a:xfrm>
            <a:off x="801627" y="5725551"/>
            <a:ext cx="0" cy="47249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hlinkClick r:id="" action="ppaction://hlinkshowjump?jump=nextslide"/>
            <a:extLst>
              <a:ext uri="{FF2B5EF4-FFF2-40B4-BE49-F238E27FC236}">
                <a16:creationId xmlns:a16="http://schemas.microsoft.com/office/drawing/2014/main" id="{A0732D2C-23E1-3240-8DE3-68CF18FA923C}"/>
              </a:ext>
            </a:extLst>
          </p:cNvPr>
          <p:cNvSpPr txBox="1"/>
          <p:nvPr/>
        </p:nvSpPr>
        <p:spPr>
          <a:xfrm>
            <a:off x="787559" y="5779979"/>
            <a:ext cx="877348"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spTree>
    <p:extLst>
      <p:ext uri="{BB962C8B-B14F-4D97-AF65-F5344CB8AC3E}">
        <p14:creationId xmlns:p14="http://schemas.microsoft.com/office/powerpoint/2010/main" val="176115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5253-AA2F-194A-AA69-BB4CF20323F8}"/>
              </a:ext>
            </a:extLst>
          </p:cNvPr>
          <p:cNvSpPr>
            <a:spLocks noGrp="1"/>
          </p:cNvSpPr>
          <p:nvPr>
            <p:ph type="title"/>
          </p:nvPr>
        </p:nvSpPr>
        <p:spPr>
          <a:xfrm>
            <a:off x="923412" y="199731"/>
            <a:ext cx="8839199" cy="1140067"/>
          </a:xfrm>
          <a:solidFill>
            <a:srgbClr val="0070C0"/>
          </a:solidFill>
        </p:spPr>
        <p:txBody>
          <a:bodyPr>
            <a:normAutofit/>
          </a:bodyPr>
          <a:lstStyle/>
          <a:p>
            <a:pPr algn="ctr"/>
            <a:r>
              <a:rPr lang="en-US" dirty="0">
                <a:solidFill>
                  <a:schemeClr val="bg1"/>
                </a:solidFill>
                <a:hlinkClick r:id="rId3" action="ppaction://hlinksldjump"/>
              </a:rPr>
              <a:t>A</a:t>
            </a:r>
            <a:r>
              <a:rPr lang="en-US" dirty="0">
                <a:solidFill>
                  <a:schemeClr val="bg1"/>
                </a:solidFill>
              </a:rPr>
              <a:t> </a:t>
            </a:r>
            <a:r>
              <a:rPr lang="en-US" b="1" dirty="0">
                <a:solidFill>
                  <a:schemeClr val="bg1"/>
                </a:solidFill>
              </a:rPr>
              <a:t>Legislator’s Essential Information</a:t>
            </a:r>
            <a:r>
              <a:rPr lang="en-US" dirty="0">
                <a:solidFill>
                  <a:schemeClr val="bg1"/>
                </a:solidFill>
              </a:rPr>
              <a:t> </a:t>
            </a:r>
            <a:br>
              <a:rPr lang="en-US" dirty="0">
                <a:solidFill>
                  <a:schemeClr val="bg1"/>
                </a:solidFill>
              </a:rPr>
            </a:br>
            <a:r>
              <a:rPr lang="en-US" sz="2400" dirty="0">
                <a:solidFill>
                  <a:schemeClr val="bg1"/>
                </a:solidFill>
              </a:rPr>
              <a:t>Copy helpful informative onto your Quaker Voice Legislative Priorities</a:t>
            </a:r>
          </a:p>
        </p:txBody>
      </p:sp>
      <p:pic>
        <p:nvPicPr>
          <p:cNvPr id="7" name="Picture 6">
            <a:hlinkClick r:id="" action="ppaction://hlinkshowjump?jump=lastslide"/>
            <a:extLst>
              <a:ext uri="{FF2B5EF4-FFF2-40B4-BE49-F238E27FC236}">
                <a16:creationId xmlns:a16="http://schemas.microsoft.com/office/drawing/2014/main" id="{FF8876D5-8837-C743-9CAC-5BFA71EC5EA7}"/>
              </a:ext>
            </a:extLst>
          </p:cNvPr>
          <p:cNvPicPr>
            <a:picLocks noChangeAspect="1"/>
          </p:cNvPicPr>
          <p:nvPr/>
        </p:nvPicPr>
        <p:blipFill>
          <a:blip r:embed="rId4"/>
          <a:stretch>
            <a:fillRect/>
          </a:stretch>
        </p:blipFill>
        <p:spPr>
          <a:xfrm>
            <a:off x="897286" y="1319891"/>
            <a:ext cx="8839200" cy="4935931"/>
          </a:xfrm>
          <a:prstGeom prst="rect">
            <a:avLst/>
          </a:prstGeom>
        </p:spPr>
      </p:pic>
      <p:sp>
        <p:nvSpPr>
          <p:cNvPr id="8" name="Donut 7">
            <a:extLst>
              <a:ext uri="{FF2B5EF4-FFF2-40B4-BE49-F238E27FC236}">
                <a16:creationId xmlns:a16="http://schemas.microsoft.com/office/drawing/2014/main" id="{4EBB2604-A3BB-DE4D-B5EB-743B8B906323}"/>
              </a:ext>
            </a:extLst>
          </p:cNvPr>
          <p:cNvSpPr/>
          <p:nvPr/>
        </p:nvSpPr>
        <p:spPr>
          <a:xfrm>
            <a:off x="6956293" y="3521178"/>
            <a:ext cx="2692914" cy="1457054"/>
          </a:xfrm>
          <a:prstGeom prst="donut">
            <a:avLst>
              <a:gd name="adj" fmla="val 24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 name="Straight Arrow Connector 8">
            <a:extLst>
              <a:ext uri="{FF2B5EF4-FFF2-40B4-BE49-F238E27FC236}">
                <a16:creationId xmlns:a16="http://schemas.microsoft.com/office/drawing/2014/main" id="{7F62DFAC-8F25-7544-BA9A-5FFCF0BA9EE7}"/>
              </a:ext>
            </a:extLst>
          </p:cNvPr>
          <p:cNvCxnSpPr>
            <a:cxnSpLocks/>
          </p:cNvCxnSpPr>
          <p:nvPr/>
        </p:nvCxnSpPr>
        <p:spPr>
          <a:xfrm flipV="1">
            <a:off x="4879731" y="4249705"/>
            <a:ext cx="0" cy="42816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45933DC-9887-1143-A415-75F51E94D4B0}"/>
              </a:ext>
            </a:extLst>
          </p:cNvPr>
          <p:cNvSpPr txBox="1"/>
          <p:nvPr/>
        </p:nvSpPr>
        <p:spPr>
          <a:xfrm>
            <a:off x="4172822" y="4491529"/>
            <a:ext cx="1207529" cy="646331"/>
          </a:xfrm>
          <a:prstGeom prst="rect">
            <a:avLst/>
          </a:prstGeom>
          <a:noFill/>
        </p:spPr>
        <p:txBody>
          <a:bodyPr wrap="square" rtlCol="0">
            <a:spAutoFit/>
          </a:bodyPr>
          <a:lstStyle/>
          <a:p>
            <a:r>
              <a:rPr lang="en-US" dirty="0">
                <a:solidFill>
                  <a:srgbClr val="FF0000"/>
                </a:solidFill>
              </a:rPr>
              <a:t>Party leadership</a:t>
            </a:r>
          </a:p>
        </p:txBody>
      </p:sp>
      <p:sp>
        <p:nvSpPr>
          <p:cNvPr id="21" name="TextBox 20">
            <a:extLst>
              <a:ext uri="{FF2B5EF4-FFF2-40B4-BE49-F238E27FC236}">
                <a16:creationId xmlns:a16="http://schemas.microsoft.com/office/drawing/2014/main" id="{454FD7DF-A846-8646-93A4-E3AC0C09DCA0}"/>
              </a:ext>
            </a:extLst>
          </p:cNvPr>
          <p:cNvSpPr txBox="1"/>
          <p:nvPr/>
        </p:nvSpPr>
        <p:spPr>
          <a:xfrm>
            <a:off x="9894823" y="3963834"/>
            <a:ext cx="1269219" cy="646331"/>
          </a:xfrm>
          <a:prstGeom prst="rect">
            <a:avLst/>
          </a:prstGeom>
          <a:noFill/>
        </p:spPr>
        <p:txBody>
          <a:bodyPr wrap="square" rtlCol="0">
            <a:spAutoFit/>
          </a:bodyPr>
          <a:lstStyle/>
          <a:p>
            <a:r>
              <a:rPr lang="en-US" dirty="0">
                <a:solidFill>
                  <a:srgbClr val="FF0000"/>
                </a:solidFill>
              </a:rPr>
              <a:t>Committee leadership</a:t>
            </a:r>
          </a:p>
        </p:txBody>
      </p:sp>
      <p:sp>
        <p:nvSpPr>
          <p:cNvPr id="25" name="AutoShape 2" descr="Skip Navigation Links">
            <a:hlinkClick r:id="rId5"/>
            <a:extLst>
              <a:ext uri="{FF2B5EF4-FFF2-40B4-BE49-F238E27FC236}">
                <a16:creationId xmlns:a16="http://schemas.microsoft.com/office/drawing/2014/main" id="{AE1FEA7B-F991-7C42-A149-4B28C55F41E9}"/>
              </a:ext>
            </a:extLst>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TextBox 30">
            <a:extLst>
              <a:ext uri="{FF2B5EF4-FFF2-40B4-BE49-F238E27FC236}">
                <a16:creationId xmlns:a16="http://schemas.microsoft.com/office/drawing/2014/main" id="{78FB332A-2CE4-8A41-A9B0-2B6178C962E9}"/>
              </a:ext>
            </a:extLst>
          </p:cNvPr>
          <p:cNvSpPr txBox="1"/>
          <p:nvPr/>
        </p:nvSpPr>
        <p:spPr>
          <a:xfrm>
            <a:off x="3487783" y="5369223"/>
            <a:ext cx="6675706" cy="646331"/>
          </a:xfrm>
          <a:prstGeom prst="rect">
            <a:avLst/>
          </a:prstGeom>
          <a:noFill/>
        </p:spPr>
        <p:txBody>
          <a:bodyPr wrap="square" rtlCol="0">
            <a:spAutoFit/>
          </a:bodyPr>
          <a:lstStyle/>
          <a:p>
            <a:r>
              <a:rPr lang="en-US" dirty="0">
                <a:solidFill>
                  <a:srgbClr val="FF0000"/>
                </a:solidFill>
              </a:rPr>
              <a:t>               Searching  for whether she sponsored any of our bills</a:t>
            </a:r>
          </a:p>
          <a:p>
            <a:r>
              <a:rPr lang="en-US" dirty="0">
                <a:solidFill>
                  <a:srgbClr val="FF0000"/>
                </a:solidFill>
              </a:rPr>
              <a:t>      Is easiest from the                                      link on the left sidebar.       </a:t>
            </a:r>
          </a:p>
        </p:txBody>
      </p:sp>
      <p:cxnSp>
        <p:nvCxnSpPr>
          <p:cNvPr id="38" name="Straight Arrow Connector 37">
            <a:extLst>
              <a:ext uri="{FF2B5EF4-FFF2-40B4-BE49-F238E27FC236}">
                <a16:creationId xmlns:a16="http://schemas.microsoft.com/office/drawing/2014/main" id="{AD26D76C-F9D3-E640-B9B0-6E4A42527110}"/>
              </a:ext>
            </a:extLst>
          </p:cNvPr>
          <p:cNvCxnSpPr>
            <a:cxnSpLocks/>
          </p:cNvCxnSpPr>
          <p:nvPr/>
        </p:nvCxnSpPr>
        <p:spPr>
          <a:xfrm flipH="1" flipV="1">
            <a:off x="8696127" y="4371183"/>
            <a:ext cx="1198696" cy="725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3371D8E-B612-7F4B-B773-194371D01C68}"/>
              </a:ext>
            </a:extLst>
          </p:cNvPr>
          <p:cNvCxnSpPr/>
          <p:nvPr/>
        </p:nvCxnSpPr>
        <p:spPr>
          <a:xfrm>
            <a:off x="2827120" y="5253731"/>
            <a:ext cx="6936999"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3E40DB1-9AA7-E847-8C0F-3DEAF1FAF232}"/>
              </a:ext>
            </a:extLst>
          </p:cNvPr>
          <p:cNvSpPr txBox="1"/>
          <p:nvPr/>
        </p:nvSpPr>
        <p:spPr>
          <a:xfrm>
            <a:off x="9828790" y="4742578"/>
            <a:ext cx="1622215" cy="1477328"/>
          </a:xfrm>
          <a:prstGeom prst="rect">
            <a:avLst/>
          </a:prstGeom>
          <a:noFill/>
        </p:spPr>
        <p:txBody>
          <a:bodyPr wrap="square" rtlCol="0">
            <a:spAutoFit/>
          </a:bodyPr>
          <a:lstStyle/>
          <a:p>
            <a:r>
              <a:rPr lang="en-US" dirty="0">
                <a:solidFill>
                  <a:srgbClr val="FF0000"/>
                </a:solidFill>
              </a:rPr>
              <a:t>Click on </a:t>
            </a:r>
            <a:r>
              <a:rPr lang="en-US" b="1" dirty="0">
                <a:solidFill>
                  <a:schemeClr val="accent6">
                    <a:lumMod val="75000"/>
                  </a:schemeClr>
                </a:solidFill>
              </a:rPr>
              <a:t>Details</a:t>
            </a:r>
            <a:r>
              <a:rPr lang="en-US" dirty="0">
                <a:solidFill>
                  <a:schemeClr val="accent6">
                    <a:lumMod val="75000"/>
                  </a:schemeClr>
                </a:solidFill>
              </a:rPr>
              <a:t> </a:t>
            </a:r>
            <a:r>
              <a:rPr lang="en-US" dirty="0">
                <a:solidFill>
                  <a:srgbClr val="FF0000"/>
                </a:solidFill>
              </a:rPr>
              <a:t>to see the information below the red dashed line.</a:t>
            </a:r>
          </a:p>
        </p:txBody>
      </p:sp>
      <p:cxnSp>
        <p:nvCxnSpPr>
          <p:cNvPr id="20" name="Straight Arrow Connector 19">
            <a:extLst>
              <a:ext uri="{FF2B5EF4-FFF2-40B4-BE49-F238E27FC236}">
                <a16:creationId xmlns:a16="http://schemas.microsoft.com/office/drawing/2014/main" id="{2E18FAE5-0304-8445-9F85-217F420AE3A5}"/>
              </a:ext>
            </a:extLst>
          </p:cNvPr>
          <p:cNvCxnSpPr>
            <a:cxnSpLocks/>
          </p:cNvCxnSpPr>
          <p:nvPr/>
        </p:nvCxnSpPr>
        <p:spPr>
          <a:xfrm flipH="1">
            <a:off x="4116702" y="5079346"/>
            <a:ext cx="5813718" cy="5372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hlinkClick r:id="rId6" action="ppaction://hlinksldjump"/>
            <a:extLst>
              <a:ext uri="{FF2B5EF4-FFF2-40B4-BE49-F238E27FC236}">
                <a16:creationId xmlns:a16="http://schemas.microsoft.com/office/drawing/2014/main" id="{ADD1F0D5-789B-0143-A7E8-2A34C27D5131}"/>
              </a:ext>
            </a:extLst>
          </p:cNvPr>
          <p:cNvSpPr txBox="1"/>
          <p:nvPr/>
        </p:nvSpPr>
        <p:spPr>
          <a:xfrm>
            <a:off x="5737056" y="5685920"/>
            <a:ext cx="1714713"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Bill </a:t>
            </a:r>
            <a:r>
              <a:rPr lang="en-US" b="1" u="sng" dirty="0">
                <a:solidFill>
                  <a:schemeClr val="accent5">
                    <a:lumMod val="75000"/>
                  </a:schemeClr>
                </a:solidFill>
                <a:hlinkClick r:id="rId6" action="ppaction://hlinksldjump"/>
              </a:rPr>
              <a:t>Information</a:t>
            </a:r>
            <a:endParaRPr lang="en-US" b="1" u="sng" dirty="0">
              <a:solidFill>
                <a:schemeClr val="accent5">
                  <a:lumMod val="75000"/>
                </a:schemeClr>
              </a:solidFill>
            </a:endParaRPr>
          </a:p>
        </p:txBody>
      </p:sp>
      <p:cxnSp>
        <p:nvCxnSpPr>
          <p:cNvPr id="27" name="Straight Connector 26">
            <a:extLst>
              <a:ext uri="{FF2B5EF4-FFF2-40B4-BE49-F238E27FC236}">
                <a16:creationId xmlns:a16="http://schemas.microsoft.com/office/drawing/2014/main" id="{0E9C44E1-4646-B541-9AD0-EA87E29E524A}"/>
              </a:ext>
            </a:extLst>
          </p:cNvPr>
          <p:cNvCxnSpPr/>
          <p:nvPr/>
        </p:nvCxnSpPr>
        <p:spPr>
          <a:xfrm>
            <a:off x="838200" y="6264551"/>
            <a:ext cx="19580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35730A3-8D01-C843-9418-01B1EA408A06}"/>
              </a:ext>
            </a:extLst>
          </p:cNvPr>
          <p:cNvSpPr/>
          <p:nvPr/>
        </p:nvSpPr>
        <p:spPr>
          <a:xfrm>
            <a:off x="997130" y="1690701"/>
            <a:ext cx="8739356" cy="340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321B02F-0A97-8148-B7AF-390DE84F8CB9}"/>
              </a:ext>
            </a:extLst>
          </p:cNvPr>
          <p:cNvSpPr txBox="1"/>
          <p:nvPr/>
        </p:nvSpPr>
        <p:spPr>
          <a:xfrm>
            <a:off x="8885131" y="1421872"/>
            <a:ext cx="2146851" cy="1154162"/>
          </a:xfrm>
          <a:prstGeom prst="rect">
            <a:avLst/>
          </a:prstGeom>
          <a:solidFill>
            <a:schemeClr val="accent5">
              <a:lumMod val="75000"/>
            </a:schemeClr>
          </a:solidFill>
          <a:ln w="38100">
            <a:noFill/>
          </a:ln>
        </p:spPr>
        <p:txBody>
          <a:bodyPr wrap="square" rtlCol="0">
            <a:spAutoFit/>
          </a:bodyPr>
          <a:lstStyle/>
          <a:p>
            <a:endParaRPr lang="en-US" sz="100" b="1" dirty="0">
              <a:solidFill>
                <a:schemeClr val="bg1"/>
              </a:solidFill>
              <a:cs typeface="Times New Roman" panose="02020603050405020304" pitchFamily="18" charset="0"/>
            </a:endParaRPr>
          </a:p>
          <a:p>
            <a:r>
              <a:rPr lang="en-US" sz="2200" b="1" dirty="0">
                <a:solidFill>
                  <a:schemeClr val="bg1"/>
                </a:solidFill>
                <a:cs typeface="Times New Roman" panose="02020603050405020304" pitchFamily="18" charset="0"/>
              </a:rPr>
              <a:t>Representatives’ </a:t>
            </a:r>
          </a:p>
          <a:p>
            <a:pPr algn="ctr"/>
            <a:r>
              <a:rPr lang="en-US" sz="2200" b="1" dirty="0">
                <a:solidFill>
                  <a:schemeClr val="bg1"/>
                </a:solidFill>
                <a:cs typeface="Times New Roman" panose="02020603050405020304" pitchFamily="18" charset="0"/>
              </a:rPr>
              <a:t>pages have </a:t>
            </a:r>
          </a:p>
          <a:p>
            <a:pPr algn="ctr"/>
            <a:r>
              <a:rPr lang="en-US" sz="2200" b="1" dirty="0">
                <a:solidFill>
                  <a:schemeClr val="bg1"/>
                </a:solidFill>
                <a:cs typeface="Times New Roman" panose="02020603050405020304" pitchFamily="18" charset="0"/>
              </a:rPr>
              <a:t>the same layout</a:t>
            </a:r>
          </a:p>
        </p:txBody>
      </p:sp>
      <p:cxnSp>
        <p:nvCxnSpPr>
          <p:cNvPr id="30" name="Straight Arrow Connector 29">
            <a:extLst>
              <a:ext uri="{FF2B5EF4-FFF2-40B4-BE49-F238E27FC236}">
                <a16:creationId xmlns:a16="http://schemas.microsoft.com/office/drawing/2014/main" id="{476DD213-093E-E947-9D8A-DB3BB946EFD2}"/>
              </a:ext>
            </a:extLst>
          </p:cNvPr>
          <p:cNvCxnSpPr>
            <a:cxnSpLocks/>
          </p:cNvCxnSpPr>
          <p:nvPr/>
        </p:nvCxnSpPr>
        <p:spPr>
          <a:xfrm flipH="1">
            <a:off x="1988843" y="5989428"/>
            <a:ext cx="1608606"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Donut 32">
            <a:extLst>
              <a:ext uri="{FF2B5EF4-FFF2-40B4-BE49-F238E27FC236}">
                <a16:creationId xmlns:a16="http://schemas.microsoft.com/office/drawing/2014/main" id="{402ECD80-8AB1-0A4F-A201-C9A0E8C49A74}"/>
              </a:ext>
            </a:extLst>
          </p:cNvPr>
          <p:cNvSpPr/>
          <p:nvPr/>
        </p:nvSpPr>
        <p:spPr>
          <a:xfrm>
            <a:off x="3571323" y="4331844"/>
            <a:ext cx="443186" cy="257771"/>
          </a:xfrm>
          <a:prstGeom prst="donut">
            <a:avLst>
              <a:gd name="adj" fmla="val 86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TextBox 33">
            <a:extLst>
              <a:ext uri="{FF2B5EF4-FFF2-40B4-BE49-F238E27FC236}">
                <a16:creationId xmlns:a16="http://schemas.microsoft.com/office/drawing/2014/main" id="{C14B7021-ED2A-F744-9782-E73CD2E1C09E}"/>
              </a:ext>
            </a:extLst>
          </p:cNvPr>
          <p:cNvSpPr txBox="1"/>
          <p:nvPr/>
        </p:nvSpPr>
        <p:spPr>
          <a:xfrm>
            <a:off x="5011938" y="3350970"/>
            <a:ext cx="2439831" cy="369332"/>
          </a:xfrm>
          <a:prstGeom prst="rect">
            <a:avLst/>
          </a:prstGeom>
          <a:noFill/>
        </p:spPr>
        <p:txBody>
          <a:bodyPr wrap="square" rtlCol="0">
            <a:spAutoFit/>
          </a:bodyPr>
          <a:lstStyle/>
          <a:p>
            <a:r>
              <a:rPr lang="en-US" dirty="0">
                <a:solidFill>
                  <a:srgbClr val="FF0000"/>
                </a:solidFill>
              </a:rPr>
              <a:t>For meeting in person</a:t>
            </a:r>
          </a:p>
        </p:txBody>
      </p:sp>
      <p:sp>
        <p:nvSpPr>
          <p:cNvPr id="35" name="Donut 34">
            <a:extLst>
              <a:ext uri="{FF2B5EF4-FFF2-40B4-BE49-F238E27FC236}">
                <a16:creationId xmlns:a16="http://schemas.microsoft.com/office/drawing/2014/main" id="{B7EEA7D6-6F4F-2543-80ED-6A9ED4412324}"/>
              </a:ext>
            </a:extLst>
          </p:cNvPr>
          <p:cNvSpPr/>
          <p:nvPr/>
        </p:nvSpPr>
        <p:spPr>
          <a:xfrm>
            <a:off x="4907434" y="3707238"/>
            <a:ext cx="1670216" cy="470177"/>
          </a:xfrm>
          <a:prstGeom prst="donut">
            <a:avLst>
              <a:gd name="adj" fmla="val 80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a:hlinkClick r:id="rId3" action="ppaction://hlinksldjump"/>
            <a:extLst>
              <a:ext uri="{FF2B5EF4-FFF2-40B4-BE49-F238E27FC236}">
                <a16:creationId xmlns:a16="http://schemas.microsoft.com/office/drawing/2014/main" id="{54D3289C-C923-3B44-B24C-CB6C30A27EDA}"/>
              </a:ext>
            </a:extLst>
          </p:cNvPr>
          <p:cNvSpPr txBox="1"/>
          <p:nvPr/>
        </p:nvSpPr>
        <p:spPr>
          <a:xfrm flipH="1">
            <a:off x="3597449" y="6169559"/>
            <a:ext cx="2402556"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Find Another Legislator</a:t>
            </a:r>
          </a:p>
        </p:txBody>
      </p:sp>
      <p:sp>
        <p:nvSpPr>
          <p:cNvPr id="10" name="Rectangle 9">
            <a:extLst>
              <a:ext uri="{FF2B5EF4-FFF2-40B4-BE49-F238E27FC236}">
                <a16:creationId xmlns:a16="http://schemas.microsoft.com/office/drawing/2014/main" id="{21CA49A5-B033-2A4A-ABDA-F17CD1797318}"/>
              </a:ext>
            </a:extLst>
          </p:cNvPr>
          <p:cNvSpPr/>
          <p:nvPr/>
        </p:nvSpPr>
        <p:spPr>
          <a:xfrm>
            <a:off x="906200" y="6271187"/>
            <a:ext cx="1881035" cy="166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hlinkClick r:id="" action="ppaction://hlinkshowjump?jump=nextslide"/>
            <a:extLst>
              <a:ext uri="{FF2B5EF4-FFF2-40B4-BE49-F238E27FC236}">
                <a16:creationId xmlns:a16="http://schemas.microsoft.com/office/drawing/2014/main" id="{814331B2-441F-DF45-B7EA-EAEBD58CF642}"/>
              </a:ext>
            </a:extLst>
          </p:cNvPr>
          <p:cNvSpPr txBox="1"/>
          <p:nvPr/>
        </p:nvSpPr>
        <p:spPr>
          <a:xfrm>
            <a:off x="968395" y="6169590"/>
            <a:ext cx="1334111"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7" action="ppaction://hlinksldjump"/>
              </a:rPr>
              <a:t>Record</a:t>
            </a:r>
            <a:r>
              <a:rPr lang="en-US" b="1" u="sng" dirty="0">
                <a:solidFill>
                  <a:schemeClr val="accent5">
                    <a:lumMod val="75000"/>
                  </a:schemeClr>
                </a:solidFill>
              </a:rPr>
              <a:t> Info.</a:t>
            </a:r>
          </a:p>
        </p:txBody>
      </p:sp>
      <p:sp>
        <p:nvSpPr>
          <p:cNvPr id="40" name="TextBox 39">
            <a:hlinkClick r:id="" action="ppaction://hlinkshowjump?jump=lastslide"/>
            <a:extLst>
              <a:ext uri="{FF2B5EF4-FFF2-40B4-BE49-F238E27FC236}">
                <a16:creationId xmlns:a16="http://schemas.microsoft.com/office/drawing/2014/main" id="{E36926E8-C088-0647-8936-246A70298BE8}"/>
              </a:ext>
            </a:extLst>
          </p:cNvPr>
          <p:cNvSpPr txBox="1"/>
          <p:nvPr/>
        </p:nvSpPr>
        <p:spPr>
          <a:xfrm flipH="1">
            <a:off x="2511327" y="6151111"/>
            <a:ext cx="878456"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INDEX</a:t>
            </a:r>
            <a:endParaRPr lang="en-US" b="1" u="sng" dirty="0">
              <a:solidFill>
                <a:schemeClr val="accent5">
                  <a:lumMod val="75000"/>
                </a:schemeClr>
              </a:solidFill>
            </a:endParaRPr>
          </a:p>
        </p:txBody>
      </p:sp>
      <p:cxnSp>
        <p:nvCxnSpPr>
          <p:cNvPr id="13" name="Straight Connector 12">
            <a:extLst>
              <a:ext uri="{FF2B5EF4-FFF2-40B4-BE49-F238E27FC236}">
                <a16:creationId xmlns:a16="http://schemas.microsoft.com/office/drawing/2014/main" id="{C07BFE17-27D9-B243-9F40-1C576F0916BB}"/>
              </a:ext>
            </a:extLst>
          </p:cNvPr>
          <p:cNvCxnSpPr>
            <a:cxnSpLocks/>
          </p:cNvCxnSpPr>
          <p:nvPr/>
        </p:nvCxnSpPr>
        <p:spPr>
          <a:xfrm flipH="1">
            <a:off x="3576342" y="5868729"/>
            <a:ext cx="242700" cy="1206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76E6259-E2D2-5443-863D-43A8BB0EBD44}"/>
              </a:ext>
            </a:extLst>
          </p:cNvPr>
          <p:cNvCxnSpPr>
            <a:cxnSpLocks/>
          </p:cNvCxnSpPr>
          <p:nvPr/>
        </p:nvCxnSpPr>
        <p:spPr>
          <a:xfrm flipH="1">
            <a:off x="8857498" y="2015383"/>
            <a:ext cx="1" cy="42668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72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6E52DA9-6298-B242-AC61-F60BF982772B}"/>
              </a:ext>
            </a:extLst>
          </p:cNvPr>
          <p:cNvSpPr>
            <a:spLocks noGrp="1"/>
          </p:cNvSpPr>
          <p:nvPr>
            <p:ph idx="1"/>
          </p:nvPr>
        </p:nvSpPr>
        <p:spPr>
          <a:xfrm>
            <a:off x="1063487" y="1757320"/>
            <a:ext cx="3522581" cy="1073633"/>
          </a:xfrm>
          <a:ln w="38100">
            <a:solidFill>
              <a:schemeClr val="accent6">
                <a:lumMod val="75000"/>
              </a:schemeClr>
            </a:solidFill>
          </a:ln>
        </p:spPr>
        <p:txBody>
          <a:bodyPr>
            <a:normAutofit fontScale="92500" lnSpcReduction="20000"/>
          </a:bodyPr>
          <a:lstStyle/>
          <a:p>
            <a:pPr marL="125413" indent="0">
              <a:spcBef>
                <a:spcPts val="600"/>
              </a:spcBef>
              <a:buNone/>
            </a:pPr>
            <a:endParaRPr lang="en-US" sz="700" dirty="0">
              <a:solidFill>
                <a:schemeClr val="accent6">
                  <a:lumMod val="75000"/>
                </a:schemeClr>
              </a:solidFill>
            </a:endParaRPr>
          </a:p>
          <a:p>
            <a:pPr marL="125413" indent="0">
              <a:spcBef>
                <a:spcPts val="600"/>
              </a:spcBef>
              <a:buNone/>
            </a:pPr>
            <a:r>
              <a:rPr lang="en-US" sz="2600" dirty="0">
                <a:solidFill>
                  <a:schemeClr val="accent6">
                    <a:lumMod val="75000"/>
                  </a:schemeClr>
                </a:solidFill>
              </a:rPr>
              <a:t>Anywhere convenient is OK. This is for your use; make it work for you. </a:t>
            </a:r>
          </a:p>
          <a:p>
            <a:pPr marL="0" indent="0">
              <a:spcBef>
                <a:spcPts val="0"/>
              </a:spcBef>
              <a:buNone/>
            </a:pP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5226489-1879-E24C-844B-36AB28694923}"/>
              </a:ext>
            </a:extLst>
          </p:cNvPr>
          <p:cNvPicPr>
            <a:picLocks noChangeAspect="1"/>
          </p:cNvPicPr>
          <p:nvPr/>
        </p:nvPicPr>
        <p:blipFill>
          <a:blip r:embed="rId3"/>
          <a:stretch>
            <a:fillRect/>
          </a:stretch>
        </p:blipFill>
        <p:spPr>
          <a:xfrm>
            <a:off x="5875377" y="1493827"/>
            <a:ext cx="5430873" cy="4805737"/>
          </a:xfrm>
          <a:prstGeom prst="rect">
            <a:avLst/>
          </a:prstGeom>
          <a:ln>
            <a:solidFill>
              <a:schemeClr val="tx1"/>
            </a:solidFill>
          </a:ln>
        </p:spPr>
      </p:pic>
      <p:sp>
        <p:nvSpPr>
          <p:cNvPr id="7" name="Left Brace 6">
            <a:extLst>
              <a:ext uri="{FF2B5EF4-FFF2-40B4-BE49-F238E27FC236}">
                <a16:creationId xmlns:a16="http://schemas.microsoft.com/office/drawing/2014/main" id="{394DE246-D523-DF43-9B17-C25A4AF55194}"/>
              </a:ext>
            </a:extLst>
          </p:cNvPr>
          <p:cNvSpPr/>
          <p:nvPr/>
        </p:nvSpPr>
        <p:spPr>
          <a:xfrm>
            <a:off x="5509666" y="2244561"/>
            <a:ext cx="365711" cy="2293257"/>
          </a:xfrm>
          <a:prstGeom prst="leftBrace">
            <a:avLst>
              <a:gd name="adj1" fmla="val 43468"/>
              <a:gd name="adj2" fmla="val 5877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3D61F21-F44C-D745-97C3-4F0571D6D471}"/>
              </a:ext>
            </a:extLst>
          </p:cNvPr>
          <p:cNvSpPr>
            <a:spLocks noGrp="1"/>
          </p:cNvSpPr>
          <p:nvPr>
            <p:ph type="title"/>
          </p:nvPr>
        </p:nvSpPr>
        <p:spPr>
          <a:xfrm>
            <a:off x="1063487" y="281354"/>
            <a:ext cx="10242763" cy="1345499"/>
          </a:xfrm>
          <a:solidFill>
            <a:schemeClr val="accent5">
              <a:lumMod val="75000"/>
            </a:schemeClr>
          </a:solidFill>
        </p:spPr>
        <p:txBody>
          <a:bodyPr/>
          <a:lstStyle/>
          <a:p>
            <a:pPr algn="ctr"/>
            <a:r>
              <a:rPr lang="en-US" dirty="0">
                <a:solidFill>
                  <a:schemeClr val="bg1"/>
                </a:solidFill>
              </a:rPr>
              <a:t>Copy &amp; Paste Legislators’ Useful Information into your Quaker Voice Legislative Priorities</a:t>
            </a:r>
          </a:p>
        </p:txBody>
      </p:sp>
      <p:sp>
        <p:nvSpPr>
          <p:cNvPr id="12" name="TextBox 11">
            <a:hlinkClick r:id="rId4" action="ppaction://hlinksldjump"/>
            <a:extLst>
              <a:ext uri="{FF2B5EF4-FFF2-40B4-BE49-F238E27FC236}">
                <a16:creationId xmlns:a16="http://schemas.microsoft.com/office/drawing/2014/main" id="{7124711D-2816-6343-8B03-3362CAD9DC9F}"/>
              </a:ext>
            </a:extLst>
          </p:cNvPr>
          <p:cNvSpPr txBox="1"/>
          <p:nvPr/>
        </p:nvSpPr>
        <p:spPr>
          <a:xfrm>
            <a:off x="1116110" y="2979300"/>
            <a:ext cx="2499268"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Find </a:t>
            </a:r>
            <a:r>
              <a:rPr lang="en-US" b="1" u="sng" dirty="0">
                <a:solidFill>
                  <a:schemeClr val="accent5">
                    <a:lumMod val="75000"/>
                  </a:schemeClr>
                </a:solidFill>
                <a:hlinkClick r:id="rId5" action="ppaction://hlinksldjump"/>
              </a:rPr>
              <a:t>Another</a:t>
            </a:r>
            <a:r>
              <a:rPr lang="en-US" b="1" u="sng" dirty="0">
                <a:solidFill>
                  <a:schemeClr val="accent5">
                    <a:lumMod val="75000"/>
                  </a:schemeClr>
                </a:solidFill>
              </a:rPr>
              <a:t> </a:t>
            </a:r>
            <a:r>
              <a:rPr lang="en-US" b="1" u="sng" dirty="0">
                <a:solidFill>
                  <a:schemeClr val="accent5">
                    <a:lumMod val="75000"/>
                  </a:schemeClr>
                </a:solidFill>
                <a:hlinkClick r:id="rId4" action="ppaction://hlinksldjump"/>
              </a:rPr>
              <a:t>Legislator</a:t>
            </a:r>
            <a:endParaRPr lang="en-US" b="1" u="sng" dirty="0">
              <a:solidFill>
                <a:schemeClr val="accent5">
                  <a:lumMod val="75000"/>
                </a:schemeClr>
              </a:solidFill>
            </a:endParaRPr>
          </a:p>
        </p:txBody>
      </p:sp>
      <p:sp>
        <p:nvSpPr>
          <p:cNvPr id="13" name="TextBox 12">
            <a:hlinkClick r:id="rId6" action="ppaction://hlinksldjump"/>
            <a:extLst>
              <a:ext uri="{FF2B5EF4-FFF2-40B4-BE49-F238E27FC236}">
                <a16:creationId xmlns:a16="http://schemas.microsoft.com/office/drawing/2014/main" id="{12881E7F-97A8-B84C-B7C4-112F5CB12A1D}"/>
              </a:ext>
            </a:extLst>
          </p:cNvPr>
          <p:cNvSpPr txBox="1"/>
          <p:nvPr/>
        </p:nvSpPr>
        <p:spPr>
          <a:xfrm>
            <a:off x="1130995" y="3494650"/>
            <a:ext cx="2157385"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Find </a:t>
            </a:r>
            <a:r>
              <a:rPr lang="en-US" b="1" u="sng" dirty="0" err="1">
                <a:solidFill>
                  <a:schemeClr val="accent5">
                    <a:lumMod val="75000"/>
                  </a:schemeClr>
                </a:solidFill>
              </a:rPr>
              <a:t>Bil</a:t>
            </a:r>
            <a:r>
              <a:rPr lang="en-US" b="1" u="sng" dirty="0">
                <a:solidFill>
                  <a:schemeClr val="accent5">
                    <a:lumMod val="75000"/>
                  </a:schemeClr>
                </a:solidFill>
              </a:rPr>
              <a:t> </a:t>
            </a:r>
            <a:r>
              <a:rPr lang="en-US" b="1" u="sng" dirty="0" err="1">
                <a:solidFill>
                  <a:schemeClr val="accent5">
                    <a:lumMod val="75000"/>
                  </a:schemeClr>
                </a:solidFill>
                <a:hlinkClick r:id="rId6" action="ppaction://hlinksldjump"/>
              </a:rPr>
              <a:t>lInformation</a:t>
            </a:r>
            <a:endParaRPr lang="en-US" b="1" u="sng" dirty="0">
              <a:solidFill>
                <a:schemeClr val="accent5">
                  <a:lumMod val="75000"/>
                </a:schemeClr>
              </a:solidFill>
            </a:endParaRPr>
          </a:p>
        </p:txBody>
      </p:sp>
      <p:sp>
        <p:nvSpPr>
          <p:cNvPr id="14" name="Content Placeholder 2">
            <a:extLst>
              <a:ext uri="{FF2B5EF4-FFF2-40B4-BE49-F238E27FC236}">
                <a16:creationId xmlns:a16="http://schemas.microsoft.com/office/drawing/2014/main" id="{194AE237-39AC-F043-AEF9-1F3B617BA01D}"/>
              </a:ext>
            </a:extLst>
          </p:cNvPr>
          <p:cNvSpPr txBox="1">
            <a:spLocks/>
          </p:cNvSpPr>
          <p:nvPr/>
        </p:nvSpPr>
        <p:spPr>
          <a:xfrm>
            <a:off x="1063487" y="4010000"/>
            <a:ext cx="3903657" cy="1813674"/>
          </a:xfrm>
          <a:prstGeom prst="rect">
            <a:avLst/>
          </a:prstGeom>
          <a:ln w="38100">
            <a:solidFill>
              <a:schemeClr val="accent6">
                <a:lumMod val="75000"/>
              </a:schemeClr>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413" indent="0">
              <a:spcBef>
                <a:spcPts val="0"/>
              </a:spcBef>
              <a:buFont typeface="Arial" panose="020B0604020202020204" pitchFamily="34" charset="0"/>
              <a:buNone/>
            </a:pPr>
            <a:endParaRPr lang="en-US" sz="600" dirty="0">
              <a:solidFill>
                <a:schemeClr val="accent6">
                  <a:lumMod val="75000"/>
                </a:schemeClr>
              </a:solidFill>
            </a:endParaRPr>
          </a:p>
          <a:p>
            <a:pPr marL="125413" indent="0">
              <a:spcBef>
                <a:spcPts val="0"/>
              </a:spcBef>
              <a:buFont typeface="Arial" panose="020B0604020202020204" pitchFamily="34" charset="0"/>
              <a:buNone/>
            </a:pPr>
            <a:endParaRPr lang="en-US" sz="600" dirty="0">
              <a:solidFill>
                <a:schemeClr val="accent6">
                  <a:lumMod val="75000"/>
                </a:schemeClr>
              </a:solidFill>
            </a:endParaRPr>
          </a:p>
          <a:p>
            <a:pPr marL="125413" indent="0">
              <a:spcBef>
                <a:spcPts val="0"/>
              </a:spcBef>
              <a:buFont typeface="Arial" panose="020B0604020202020204" pitchFamily="34" charset="0"/>
              <a:buNone/>
            </a:pPr>
            <a:r>
              <a:rPr lang="en-US" sz="2600" dirty="0">
                <a:solidFill>
                  <a:schemeClr val="accent6">
                    <a:lumMod val="75000"/>
                  </a:schemeClr>
                </a:solidFill>
              </a:rPr>
              <a:t>Although there are multiple ways to link to this information about Legislators and Bills, these directions should get you started.</a:t>
            </a:r>
          </a:p>
        </p:txBody>
      </p:sp>
      <p:sp>
        <p:nvSpPr>
          <p:cNvPr id="11" name="TextBox 10">
            <a:hlinkClick r:id="rId7" action="ppaction://hlinksldjump"/>
            <a:extLst>
              <a:ext uri="{FF2B5EF4-FFF2-40B4-BE49-F238E27FC236}">
                <a16:creationId xmlns:a16="http://schemas.microsoft.com/office/drawing/2014/main" id="{978E8B4F-19ED-A74A-809F-2FD39A550C54}"/>
              </a:ext>
            </a:extLst>
          </p:cNvPr>
          <p:cNvSpPr txBox="1"/>
          <p:nvPr/>
        </p:nvSpPr>
        <p:spPr>
          <a:xfrm>
            <a:off x="1063487" y="5984231"/>
            <a:ext cx="821584"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DONE</a:t>
            </a:r>
            <a:endParaRPr lang="en-US" b="1" u="sng" dirty="0">
              <a:solidFill>
                <a:schemeClr val="accent5">
                  <a:lumMod val="75000"/>
                </a:schemeClr>
              </a:solidFill>
            </a:endParaRPr>
          </a:p>
        </p:txBody>
      </p:sp>
      <p:cxnSp>
        <p:nvCxnSpPr>
          <p:cNvPr id="15" name="Straight Arrow Connector 14">
            <a:extLst>
              <a:ext uri="{FF2B5EF4-FFF2-40B4-BE49-F238E27FC236}">
                <a16:creationId xmlns:a16="http://schemas.microsoft.com/office/drawing/2014/main" id="{CED7C4F3-76D2-0140-B7FA-6E02B5BAE69B}"/>
              </a:ext>
            </a:extLst>
          </p:cNvPr>
          <p:cNvCxnSpPr>
            <a:cxnSpLocks/>
            <a:endCxn id="7" idx="1"/>
          </p:cNvCxnSpPr>
          <p:nvPr/>
        </p:nvCxnSpPr>
        <p:spPr>
          <a:xfrm>
            <a:off x="4586068" y="2805900"/>
            <a:ext cx="923598" cy="78640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hlinkClick r:id="" action="ppaction://hlinkshowjump?jump=lastslide"/>
            <a:extLst>
              <a:ext uri="{FF2B5EF4-FFF2-40B4-BE49-F238E27FC236}">
                <a16:creationId xmlns:a16="http://schemas.microsoft.com/office/drawing/2014/main" id="{CD8B9E21-085D-EB40-BEE9-8ED0161D0B3C}"/>
              </a:ext>
            </a:extLst>
          </p:cNvPr>
          <p:cNvSpPr txBox="1"/>
          <p:nvPr/>
        </p:nvSpPr>
        <p:spPr>
          <a:xfrm flipH="1">
            <a:off x="2112061" y="5984231"/>
            <a:ext cx="821583" cy="37432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INDEX</a:t>
            </a:r>
            <a:endParaRPr lang="en-US" b="1" u="sng" dirty="0">
              <a:solidFill>
                <a:schemeClr val="accent5">
                  <a:lumMod val="75000"/>
                </a:schemeClr>
              </a:solidFill>
            </a:endParaRPr>
          </a:p>
        </p:txBody>
      </p:sp>
    </p:spTree>
    <p:extLst>
      <p:ext uri="{BB962C8B-B14F-4D97-AF65-F5344CB8AC3E}">
        <p14:creationId xmlns:p14="http://schemas.microsoft.com/office/powerpoint/2010/main" val="4286638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D9CC94-4CC5-144F-8C3A-58FAB603C702}"/>
              </a:ext>
            </a:extLst>
          </p:cNvPr>
          <p:cNvSpPr>
            <a:spLocks noGrp="1"/>
          </p:cNvSpPr>
          <p:nvPr>
            <p:ph idx="1"/>
          </p:nvPr>
        </p:nvSpPr>
        <p:spPr>
          <a:xfrm>
            <a:off x="807671" y="1693229"/>
            <a:ext cx="4517628" cy="4289434"/>
          </a:xfrm>
          <a:ln w="38100">
            <a:solidFill>
              <a:schemeClr val="accent6">
                <a:lumMod val="75000"/>
              </a:schemeClr>
            </a:solidFill>
          </a:ln>
        </p:spPr>
        <p:txBody>
          <a:bodyPr>
            <a:normAutofit fontScale="25000" lnSpcReduction="20000"/>
          </a:bodyPr>
          <a:lstStyle/>
          <a:p>
            <a:pPr marL="117475" indent="0">
              <a:buNone/>
            </a:pPr>
            <a:endParaRPr lang="en-US" sz="3200" dirty="0">
              <a:solidFill>
                <a:schemeClr val="accent6">
                  <a:lumMod val="75000"/>
                </a:schemeClr>
              </a:solidFill>
            </a:endParaRPr>
          </a:p>
          <a:p>
            <a:pPr marL="117475" indent="0">
              <a:buNone/>
            </a:pPr>
            <a:r>
              <a:rPr lang="en-US" sz="8000" dirty="0">
                <a:solidFill>
                  <a:schemeClr val="accent6">
                    <a:lumMod val="75000"/>
                  </a:schemeClr>
                </a:solidFill>
              </a:rPr>
              <a:t>First, find the number of the bill you want to learn about among the Quaker Voice Legislative Priorities. </a:t>
            </a:r>
          </a:p>
          <a:p>
            <a:pPr marL="117475" indent="0">
              <a:buNone/>
            </a:pPr>
            <a:r>
              <a:rPr lang="en-US" sz="9600" b="1" dirty="0">
                <a:solidFill>
                  <a:schemeClr val="accent6">
                    <a:lumMod val="75000"/>
                  </a:schemeClr>
                </a:solidFill>
              </a:rPr>
              <a:t>To search for a bill, use only the number, no letters.</a:t>
            </a:r>
          </a:p>
          <a:p>
            <a:pPr marL="117475" indent="0">
              <a:spcBef>
                <a:spcPts val="600"/>
              </a:spcBef>
              <a:spcAft>
                <a:spcPts val="600"/>
              </a:spcAft>
              <a:buNone/>
            </a:pPr>
            <a:r>
              <a:rPr lang="en-US" sz="8000" dirty="0">
                <a:solidFill>
                  <a:schemeClr val="accent6">
                    <a:lumMod val="75000"/>
                  </a:schemeClr>
                </a:solidFill>
              </a:rPr>
              <a:t>Electronic copies of the Legislative Priorities may include a link to each </a:t>
            </a:r>
          </a:p>
          <a:p>
            <a:pPr marL="117475" indent="0">
              <a:spcBef>
                <a:spcPts val="400"/>
              </a:spcBef>
              <a:spcAft>
                <a:spcPts val="400"/>
              </a:spcAft>
              <a:buNone/>
            </a:pPr>
            <a:r>
              <a:rPr lang="en-US" sz="8000" dirty="0">
                <a:solidFill>
                  <a:schemeClr val="accent6">
                    <a:lumMod val="75000"/>
                  </a:schemeClr>
                </a:solidFill>
              </a:rPr>
              <a:t>                                           on </a:t>
            </a:r>
            <a:r>
              <a:rPr lang="en-US" sz="8000" dirty="0">
                <a:hlinkClick r:id="rId3"/>
              </a:rPr>
              <a:t>leg.wa.gov</a:t>
            </a:r>
            <a:r>
              <a:rPr lang="en-US" sz="8000" dirty="0">
                <a:solidFill>
                  <a:schemeClr val="accent6">
                    <a:lumMod val="75000"/>
                  </a:schemeClr>
                </a:solidFill>
              </a:rPr>
              <a:t>,</a:t>
            </a:r>
          </a:p>
          <a:p>
            <a:pPr marL="117475" indent="0">
              <a:spcBef>
                <a:spcPts val="400"/>
              </a:spcBef>
              <a:spcAft>
                <a:spcPts val="400"/>
              </a:spcAft>
              <a:buNone/>
            </a:pPr>
            <a:r>
              <a:rPr lang="en-US" sz="8000" dirty="0">
                <a:solidFill>
                  <a:schemeClr val="accent6">
                    <a:lumMod val="75000"/>
                  </a:schemeClr>
                </a:solidFill>
              </a:rPr>
              <a:t> no search needed.</a:t>
            </a:r>
          </a:p>
          <a:p>
            <a:pPr marL="117475" indent="0">
              <a:buNone/>
            </a:pPr>
            <a:r>
              <a:rPr lang="en-US" sz="8000" dirty="0">
                <a:solidFill>
                  <a:schemeClr val="accent6">
                    <a:lumMod val="75000"/>
                  </a:schemeClr>
                </a:solidFill>
              </a:rPr>
              <a:t>Bills numbered between 1000 and 3000 originated in the House and have the letters HB or SHB before the number. </a:t>
            </a:r>
          </a:p>
          <a:p>
            <a:pPr marL="117475" indent="0">
              <a:buNone/>
            </a:pPr>
            <a:r>
              <a:rPr lang="en-US" sz="8000" dirty="0">
                <a:solidFill>
                  <a:schemeClr val="accent6">
                    <a:lumMod val="75000"/>
                  </a:schemeClr>
                </a:solidFill>
              </a:rPr>
              <a:t>Bills numbered between 5000 and 7000 originated in the Senate and have the letters SB or SSB before the number. </a:t>
            </a:r>
          </a:p>
          <a:p>
            <a:pPr marL="0" indent="0">
              <a:buNone/>
            </a:pPr>
            <a:endParaRPr lang="en-US" dirty="0">
              <a:solidFill>
                <a:schemeClr val="accent6">
                  <a:lumMod val="75000"/>
                </a:schemeClr>
              </a:solidFill>
            </a:endParaRPr>
          </a:p>
        </p:txBody>
      </p:sp>
      <p:pic>
        <p:nvPicPr>
          <p:cNvPr id="4" name="Picture 3">
            <a:extLst>
              <a:ext uri="{FF2B5EF4-FFF2-40B4-BE49-F238E27FC236}">
                <a16:creationId xmlns:a16="http://schemas.microsoft.com/office/drawing/2014/main" id="{89FCE553-7851-434D-B881-1C11055B87E4}"/>
              </a:ext>
            </a:extLst>
          </p:cNvPr>
          <p:cNvPicPr>
            <a:picLocks noChangeAspect="1"/>
          </p:cNvPicPr>
          <p:nvPr/>
        </p:nvPicPr>
        <p:blipFill>
          <a:blip r:embed="rId4"/>
          <a:stretch>
            <a:fillRect/>
          </a:stretch>
        </p:blipFill>
        <p:spPr>
          <a:xfrm>
            <a:off x="6082101" y="1639889"/>
            <a:ext cx="5430873" cy="4805737"/>
          </a:xfrm>
          <a:prstGeom prst="rect">
            <a:avLst/>
          </a:prstGeom>
          <a:ln>
            <a:solidFill>
              <a:schemeClr val="tx1"/>
            </a:solidFill>
          </a:ln>
        </p:spPr>
      </p:pic>
      <p:sp>
        <p:nvSpPr>
          <p:cNvPr id="5" name="Title 4">
            <a:extLst>
              <a:ext uri="{FF2B5EF4-FFF2-40B4-BE49-F238E27FC236}">
                <a16:creationId xmlns:a16="http://schemas.microsoft.com/office/drawing/2014/main" id="{4EA87C0B-7782-4B4B-9C21-D219D60C986D}"/>
              </a:ext>
            </a:extLst>
          </p:cNvPr>
          <p:cNvSpPr>
            <a:spLocks noGrp="1"/>
          </p:cNvSpPr>
          <p:nvPr>
            <p:ph type="title"/>
          </p:nvPr>
        </p:nvSpPr>
        <p:spPr>
          <a:xfrm>
            <a:off x="838200" y="304800"/>
            <a:ext cx="10730948" cy="1335089"/>
          </a:xfrm>
          <a:solidFill>
            <a:schemeClr val="accent5">
              <a:lumMod val="75000"/>
            </a:schemeClr>
          </a:solidFill>
        </p:spPr>
        <p:txBody>
          <a:bodyPr/>
          <a:lstStyle/>
          <a:p>
            <a:pPr algn="ctr"/>
            <a:r>
              <a:rPr lang="en-US" dirty="0">
                <a:solidFill>
                  <a:schemeClr val="bg1"/>
                </a:solidFill>
              </a:rPr>
              <a:t>Quaker Voice Priority Bill Information</a:t>
            </a:r>
            <a:endParaRPr lang="en-US" dirty="0"/>
          </a:p>
        </p:txBody>
      </p:sp>
      <p:sp>
        <p:nvSpPr>
          <p:cNvPr id="7" name="Donut 6">
            <a:extLst>
              <a:ext uri="{FF2B5EF4-FFF2-40B4-BE49-F238E27FC236}">
                <a16:creationId xmlns:a16="http://schemas.microsoft.com/office/drawing/2014/main" id="{4CC1093B-A591-004F-8611-563486DD6DA9}"/>
              </a:ext>
            </a:extLst>
          </p:cNvPr>
          <p:cNvSpPr/>
          <p:nvPr/>
        </p:nvSpPr>
        <p:spPr>
          <a:xfrm>
            <a:off x="6437742" y="5982663"/>
            <a:ext cx="756803" cy="556593"/>
          </a:xfrm>
          <a:prstGeom prst="donut">
            <a:avLst>
              <a:gd name="adj" fmla="val 83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9DB75FA3-6F80-BA4D-9374-04088B87D28F}"/>
              </a:ext>
            </a:extLst>
          </p:cNvPr>
          <p:cNvCxnSpPr>
            <a:cxnSpLocks/>
          </p:cNvCxnSpPr>
          <p:nvPr/>
        </p:nvCxnSpPr>
        <p:spPr>
          <a:xfrm>
            <a:off x="5325299" y="3429000"/>
            <a:ext cx="1086345" cy="271360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hlinkClick r:id="" action="ppaction://hlinkshowjump?jump=nextslide"/>
            <a:extLst>
              <a:ext uri="{FF2B5EF4-FFF2-40B4-BE49-F238E27FC236}">
                <a16:creationId xmlns:a16="http://schemas.microsoft.com/office/drawing/2014/main" id="{B0F2F5B5-B7B3-7A4C-A80C-D416BF0B672A}"/>
              </a:ext>
            </a:extLst>
          </p:cNvPr>
          <p:cNvSpPr txBox="1"/>
          <p:nvPr/>
        </p:nvSpPr>
        <p:spPr>
          <a:xfrm>
            <a:off x="807671" y="6076294"/>
            <a:ext cx="3063821"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Search for a Bill by Number</a:t>
            </a:r>
          </a:p>
        </p:txBody>
      </p:sp>
      <p:sp>
        <p:nvSpPr>
          <p:cNvPr id="10" name="TextBox 9">
            <a:hlinkClick r:id="" action="ppaction://hlinkshowjump?jump=lastslide"/>
            <a:extLst>
              <a:ext uri="{FF2B5EF4-FFF2-40B4-BE49-F238E27FC236}">
                <a16:creationId xmlns:a16="http://schemas.microsoft.com/office/drawing/2014/main" id="{A591F308-720A-FE4C-A347-36921865DC29}"/>
              </a:ext>
            </a:extLst>
          </p:cNvPr>
          <p:cNvSpPr txBox="1"/>
          <p:nvPr/>
        </p:nvSpPr>
        <p:spPr>
          <a:xfrm flipH="1">
            <a:off x="4491731" y="6076294"/>
            <a:ext cx="847491"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INDEX</a:t>
            </a:r>
          </a:p>
        </p:txBody>
      </p:sp>
      <p:sp>
        <p:nvSpPr>
          <p:cNvPr id="9" name="TextBox 8">
            <a:hlinkClick r:id="rId5" action="ppaction://hlinksldjump"/>
            <a:extLst>
              <a:ext uri="{FF2B5EF4-FFF2-40B4-BE49-F238E27FC236}">
                <a16:creationId xmlns:a16="http://schemas.microsoft.com/office/drawing/2014/main" id="{44890033-FFF1-0D48-8202-04528EF4AE8F}"/>
              </a:ext>
            </a:extLst>
          </p:cNvPr>
          <p:cNvSpPr txBox="1"/>
          <p:nvPr/>
        </p:nvSpPr>
        <p:spPr>
          <a:xfrm>
            <a:off x="906564" y="3735977"/>
            <a:ext cx="2398339" cy="370701"/>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Bill Information Page</a:t>
            </a:r>
          </a:p>
        </p:txBody>
      </p:sp>
      <p:sp>
        <p:nvSpPr>
          <p:cNvPr id="13" name="Left Brace 12">
            <a:extLst>
              <a:ext uri="{FF2B5EF4-FFF2-40B4-BE49-F238E27FC236}">
                <a16:creationId xmlns:a16="http://schemas.microsoft.com/office/drawing/2014/main" id="{6AB48B5C-E39F-F147-BA10-74BAAD460824}"/>
              </a:ext>
            </a:extLst>
          </p:cNvPr>
          <p:cNvSpPr/>
          <p:nvPr/>
        </p:nvSpPr>
        <p:spPr>
          <a:xfrm flipH="1">
            <a:off x="4963885" y="2704011"/>
            <a:ext cx="361414" cy="1502229"/>
          </a:xfrm>
          <a:prstGeom prst="leftBrace">
            <a:avLst>
              <a:gd name="adj1" fmla="val 43468"/>
              <a:gd name="adj2" fmla="val 509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2990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6260-EC26-E843-AF17-3ACAD934D86F}"/>
              </a:ext>
            </a:extLst>
          </p:cNvPr>
          <p:cNvSpPr>
            <a:spLocks noGrp="1"/>
          </p:cNvSpPr>
          <p:nvPr>
            <p:ph type="title"/>
          </p:nvPr>
        </p:nvSpPr>
        <p:spPr>
          <a:xfrm>
            <a:off x="838200" y="365126"/>
            <a:ext cx="10515600" cy="946840"/>
          </a:xfrm>
          <a:solidFill>
            <a:schemeClr val="accent5">
              <a:lumMod val="75000"/>
            </a:schemeClr>
          </a:solidFill>
        </p:spPr>
        <p:txBody>
          <a:bodyPr/>
          <a:lstStyle/>
          <a:p>
            <a:pPr algn="ctr"/>
            <a:r>
              <a:rPr lang="en-US" dirty="0">
                <a:solidFill>
                  <a:schemeClr val="bg1"/>
                </a:solidFill>
              </a:rPr>
              <a:t>Search for Bill by Number</a:t>
            </a:r>
          </a:p>
        </p:txBody>
      </p:sp>
      <p:pic>
        <p:nvPicPr>
          <p:cNvPr id="5" name="Content Placeholder 4">
            <a:extLst>
              <a:ext uri="{FF2B5EF4-FFF2-40B4-BE49-F238E27FC236}">
                <a16:creationId xmlns:a16="http://schemas.microsoft.com/office/drawing/2014/main" id="{418253C5-E719-0D47-B515-792FE6AC9144}"/>
              </a:ext>
            </a:extLst>
          </p:cNvPr>
          <p:cNvPicPr>
            <a:picLocks noGrp="1" noChangeAspect="1"/>
          </p:cNvPicPr>
          <p:nvPr>
            <p:ph idx="1"/>
          </p:nvPr>
        </p:nvPicPr>
        <p:blipFill>
          <a:blip r:embed="rId3"/>
          <a:stretch>
            <a:fillRect/>
          </a:stretch>
        </p:blipFill>
        <p:spPr>
          <a:xfrm>
            <a:off x="4115312" y="1404732"/>
            <a:ext cx="7238488" cy="4028660"/>
          </a:xfrm>
        </p:spPr>
      </p:pic>
      <p:sp>
        <p:nvSpPr>
          <p:cNvPr id="6" name="TextBox 5">
            <a:extLst>
              <a:ext uri="{FF2B5EF4-FFF2-40B4-BE49-F238E27FC236}">
                <a16:creationId xmlns:a16="http://schemas.microsoft.com/office/drawing/2014/main" id="{8A2559EA-7EA7-854F-AC07-43AC6273580B}"/>
              </a:ext>
            </a:extLst>
          </p:cNvPr>
          <p:cNvSpPr txBox="1"/>
          <p:nvPr/>
        </p:nvSpPr>
        <p:spPr>
          <a:xfrm>
            <a:off x="742122" y="2133599"/>
            <a:ext cx="2385392" cy="2308324"/>
          </a:xfrm>
          <a:prstGeom prst="rect">
            <a:avLst/>
          </a:prstGeom>
          <a:noFill/>
          <a:ln w="38100">
            <a:solidFill>
              <a:schemeClr val="accent6">
                <a:lumMod val="75000"/>
              </a:schemeClr>
            </a:solidFill>
          </a:ln>
        </p:spPr>
        <p:txBody>
          <a:bodyPr wrap="square" rtlCol="0">
            <a:spAutoFit/>
          </a:bodyPr>
          <a:lstStyle/>
          <a:p>
            <a:r>
              <a:rPr lang="en-US" b="1" dirty="0">
                <a:solidFill>
                  <a:schemeClr val="accent6">
                    <a:lumMod val="75000"/>
                  </a:schemeClr>
                </a:solidFill>
              </a:rPr>
              <a:t>From any Legislative web page click on </a:t>
            </a:r>
          </a:p>
          <a:p>
            <a:endParaRPr lang="en-US" b="1" dirty="0">
              <a:solidFill>
                <a:schemeClr val="accent6">
                  <a:lumMod val="75000"/>
                </a:schemeClr>
              </a:solidFill>
            </a:endParaRPr>
          </a:p>
          <a:p>
            <a:endParaRPr lang="en-US" b="1" dirty="0">
              <a:solidFill>
                <a:schemeClr val="accent6">
                  <a:lumMod val="75000"/>
                </a:schemeClr>
              </a:solidFill>
            </a:endParaRPr>
          </a:p>
          <a:p>
            <a:endParaRPr lang="en-US" b="1" dirty="0">
              <a:solidFill>
                <a:schemeClr val="accent6">
                  <a:lumMod val="75000"/>
                </a:schemeClr>
              </a:solidFill>
            </a:endParaRPr>
          </a:p>
          <a:p>
            <a:r>
              <a:rPr lang="en-US" b="1" dirty="0">
                <a:solidFill>
                  <a:schemeClr val="accent6">
                    <a:lumMod val="75000"/>
                  </a:schemeClr>
                </a:solidFill>
              </a:rPr>
              <a:t>Then enter the Bill Number (no letters) and Search</a:t>
            </a:r>
          </a:p>
        </p:txBody>
      </p:sp>
      <p:cxnSp>
        <p:nvCxnSpPr>
          <p:cNvPr id="7" name="Straight Arrow Connector 6">
            <a:extLst>
              <a:ext uri="{FF2B5EF4-FFF2-40B4-BE49-F238E27FC236}">
                <a16:creationId xmlns:a16="http://schemas.microsoft.com/office/drawing/2014/main" id="{327A9CC9-CF45-134F-858C-F490B556524A}"/>
              </a:ext>
            </a:extLst>
          </p:cNvPr>
          <p:cNvCxnSpPr>
            <a:cxnSpLocks/>
          </p:cNvCxnSpPr>
          <p:nvPr/>
        </p:nvCxnSpPr>
        <p:spPr>
          <a:xfrm>
            <a:off x="2197100" y="2964595"/>
            <a:ext cx="1918212" cy="150138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8321C5-0003-4340-BD5A-7E81AE3C16AA}"/>
              </a:ext>
            </a:extLst>
          </p:cNvPr>
          <p:cNvCxnSpPr>
            <a:cxnSpLocks/>
          </p:cNvCxnSpPr>
          <p:nvPr/>
        </p:nvCxnSpPr>
        <p:spPr>
          <a:xfrm>
            <a:off x="2687736" y="4002157"/>
            <a:ext cx="376607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5D00CE-63BA-9A4A-B1C8-FC3800F1D93C}"/>
              </a:ext>
            </a:extLst>
          </p:cNvPr>
          <p:cNvCxnSpPr>
            <a:cxnSpLocks/>
          </p:cNvCxnSpPr>
          <p:nvPr/>
        </p:nvCxnSpPr>
        <p:spPr>
          <a:xfrm>
            <a:off x="5459896" y="4002157"/>
            <a:ext cx="1086678" cy="463826"/>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hlinkClick r:id="rId4" action="ppaction://hlinksldjump"/>
            <a:extLst>
              <a:ext uri="{FF2B5EF4-FFF2-40B4-BE49-F238E27FC236}">
                <a16:creationId xmlns:a16="http://schemas.microsoft.com/office/drawing/2014/main" id="{C61BE57F-D6B3-C646-B976-168F7534961C}"/>
              </a:ext>
            </a:extLst>
          </p:cNvPr>
          <p:cNvSpPr txBox="1"/>
          <p:nvPr/>
        </p:nvSpPr>
        <p:spPr>
          <a:xfrm>
            <a:off x="742122" y="5660590"/>
            <a:ext cx="2385390"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A Typical Bill’s Page</a:t>
            </a:r>
          </a:p>
        </p:txBody>
      </p:sp>
      <p:sp>
        <p:nvSpPr>
          <p:cNvPr id="10" name="Rectangle 9">
            <a:extLst>
              <a:ext uri="{FF2B5EF4-FFF2-40B4-BE49-F238E27FC236}">
                <a16:creationId xmlns:a16="http://schemas.microsoft.com/office/drawing/2014/main" id="{DD7563B7-9920-6247-A869-FF77C1D5FB56}"/>
              </a:ext>
            </a:extLst>
          </p:cNvPr>
          <p:cNvSpPr/>
          <p:nvPr/>
        </p:nvSpPr>
        <p:spPr>
          <a:xfrm>
            <a:off x="4115312" y="1917652"/>
            <a:ext cx="7238488" cy="2159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5" action="ppaction://hlinksldjump"/>
            <a:extLst>
              <a:ext uri="{FF2B5EF4-FFF2-40B4-BE49-F238E27FC236}">
                <a16:creationId xmlns:a16="http://schemas.microsoft.com/office/drawing/2014/main" id="{EED1C48A-E6DA-1E4F-AF33-B10A44E943D5}"/>
              </a:ext>
            </a:extLst>
          </p:cNvPr>
          <p:cNvSpPr txBox="1"/>
          <p:nvPr/>
        </p:nvSpPr>
        <p:spPr>
          <a:xfrm flipH="1">
            <a:off x="3297498" y="5656514"/>
            <a:ext cx="805630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previousslide"/>
              </a:rPr>
              <a:t>BACK</a:t>
            </a:r>
            <a:r>
              <a:rPr lang="en-US" b="1" u="sng" dirty="0">
                <a:solidFill>
                  <a:schemeClr val="accent5">
                    <a:lumMod val="75000"/>
                  </a:schemeClr>
                </a:solidFill>
              </a:rPr>
              <a:t> to Find Another Bill’s Number from the Quaker Voice Legislative Priorities </a:t>
            </a:r>
          </a:p>
        </p:txBody>
      </p:sp>
      <p:pic>
        <p:nvPicPr>
          <p:cNvPr id="4" name="Picture 3">
            <a:extLst>
              <a:ext uri="{FF2B5EF4-FFF2-40B4-BE49-F238E27FC236}">
                <a16:creationId xmlns:a16="http://schemas.microsoft.com/office/drawing/2014/main" id="{2EBCDF2B-61DF-784C-BE4D-68E60F5B5CAD}"/>
              </a:ext>
            </a:extLst>
          </p:cNvPr>
          <p:cNvPicPr>
            <a:picLocks noChangeAspect="1"/>
          </p:cNvPicPr>
          <p:nvPr/>
        </p:nvPicPr>
        <p:blipFill>
          <a:blip r:embed="rId6"/>
          <a:stretch>
            <a:fillRect/>
          </a:stretch>
        </p:blipFill>
        <p:spPr>
          <a:xfrm>
            <a:off x="838200" y="2761395"/>
            <a:ext cx="1358900" cy="406400"/>
          </a:xfrm>
          <a:prstGeom prst="rect">
            <a:avLst/>
          </a:prstGeom>
          <a:ln>
            <a:solidFill>
              <a:schemeClr val="accent6">
                <a:lumMod val="75000"/>
              </a:schemeClr>
            </a:solidFill>
          </a:ln>
        </p:spPr>
      </p:pic>
    </p:spTree>
    <p:extLst>
      <p:ext uri="{BB962C8B-B14F-4D97-AF65-F5344CB8AC3E}">
        <p14:creationId xmlns:p14="http://schemas.microsoft.com/office/powerpoint/2010/main" val="1054610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530B-0742-3340-BD88-EA873B854FBC}"/>
              </a:ext>
            </a:extLst>
          </p:cNvPr>
          <p:cNvSpPr>
            <a:spLocks noGrp="1"/>
          </p:cNvSpPr>
          <p:nvPr>
            <p:ph type="title"/>
          </p:nvPr>
        </p:nvSpPr>
        <p:spPr>
          <a:xfrm>
            <a:off x="838200" y="365126"/>
            <a:ext cx="10515600" cy="920336"/>
          </a:xfrm>
          <a:solidFill>
            <a:schemeClr val="accent5">
              <a:lumMod val="75000"/>
            </a:schemeClr>
          </a:solidFill>
        </p:spPr>
        <p:txBody>
          <a:bodyPr/>
          <a:lstStyle/>
          <a:p>
            <a:pPr algn="ctr"/>
            <a:r>
              <a:rPr lang="en-US" b="1" dirty="0">
                <a:solidFill>
                  <a:schemeClr val="bg1"/>
                </a:solidFill>
              </a:rPr>
              <a:t>Bill SSB 5051</a:t>
            </a:r>
          </a:p>
        </p:txBody>
      </p:sp>
      <p:pic>
        <p:nvPicPr>
          <p:cNvPr id="5" name="Picture 4">
            <a:extLst>
              <a:ext uri="{FF2B5EF4-FFF2-40B4-BE49-F238E27FC236}">
                <a16:creationId xmlns:a16="http://schemas.microsoft.com/office/drawing/2014/main" id="{C17D2C44-72B3-0A4D-9709-CA0F607578F3}"/>
              </a:ext>
            </a:extLst>
          </p:cNvPr>
          <p:cNvPicPr>
            <a:picLocks noChangeAspect="1"/>
          </p:cNvPicPr>
          <p:nvPr/>
        </p:nvPicPr>
        <p:blipFill>
          <a:blip r:embed="rId3"/>
          <a:stretch>
            <a:fillRect/>
          </a:stretch>
        </p:blipFill>
        <p:spPr>
          <a:xfrm>
            <a:off x="1436273" y="1294321"/>
            <a:ext cx="6086066" cy="5351802"/>
          </a:xfrm>
          <a:prstGeom prst="rect">
            <a:avLst/>
          </a:prstGeom>
        </p:spPr>
      </p:pic>
      <p:sp>
        <p:nvSpPr>
          <p:cNvPr id="6" name="TextBox 5">
            <a:extLst>
              <a:ext uri="{FF2B5EF4-FFF2-40B4-BE49-F238E27FC236}">
                <a16:creationId xmlns:a16="http://schemas.microsoft.com/office/drawing/2014/main" id="{D11F6A46-D392-DF42-9D74-F4DF91CAF68C}"/>
              </a:ext>
            </a:extLst>
          </p:cNvPr>
          <p:cNvSpPr txBox="1"/>
          <p:nvPr/>
        </p:nvSpPr>
        <p:spPr>
          <a:xfrm>
            <a:off x="8092143" y="4469355"/>
            <a:ext cx="3261657" cy="646331"/>
          </a:xfrm>
          <a:prstGeom prst="rect">
            <a:avLst/>
          </a:prstGeom>
          <a:noFill/>
          <a:ln w="38100">
            <a:solidFill>
              <a:schemeClr val="accent6">
                <a:lumMod val="75000"/>
              </a:schemeClr>
            </a:solidFill>
          </a:ln>
        </p:spPr>
        <p:txBody>
          <a:bodyPr wrap="square" rtlCol="0">
            <a:spAutoFit/>
          </a:bodyPr>
          <a:lstStyle/>
          <a:p>
            <a:r>
              <a:rPr lang="en-US" b="1" dirty="0">
                <a:solidFill>
                  <a:schemeClr val="accent6">
                    <a:lumMod val="75000"/>
                  </a:schemeClr>
                </a:solidFill>
              </a:rPr>
              <a:t>Senator Dhingra is a co-sponsor, we can thank her.</a:t>
            </a:r>
          </a:p>
        </p:txBody>
      </p:sp>
      <p:cxnSp>
        <p:nvCxnSpPr>
          <p:cNvPr id="9" name="Straight Arrow Connector 8">
            <a:extLst>
              <a:ext uri="{FF2B5EF4-FFF2-40B4-BE49-F238E27FC236}">
                <a16:creationId xmlns:a16="http://schemas.microsoft.com/office/drawing/2014/main" id="{3891CECE-1FB2-F249-82C4-BEA9A9E9B8C9}"/>
              </a:ext>
            </a:extLst>
          </p:cNvPr>
          <p:cNvCxnSpPr>
            <a:cxnSpLocks/>
          </p:cNvCxnSpPr>
          <p:nvPr/>
        </p:nvCxnSpPr>
        <p:spPr>
          <a:xfrm flipH="1" flipV="1">
            <a:off x="4290647" y="3629465"/>
            <a:ext cx="3801496" cy="116305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3065388-312B-5F49-9B33-CED0F2F5CE60}"/>
              </a:ext>
            </a:extLst>
          </p:cNvPr>
          <p:cNvSpPr txBox="1"/>
          <p:nvPr/>
        </p:nvSpPr>
        <p:spPr>
          <a:xfrm>
            <a:off x="8092143" y="5205025"/>
            <a:ext cx="3261657" cy="369332"/>
          </a:xfrm>
          <a:prstGeom prst="rect">
            <a:avLst/>
          </a:prstGeom>
          <a:noFill/>
          <a:ln w="38100">
            <a:solidFill>
              <a:schemeClr val="accent6">
                <a:lumMod val="75000"/>
              </a:schemeClr>
            </a:solidFill>
          </a:ln>
        </p:spPr>
        <p:txBody>
          <a:bodyPr wrap="square" rtlCol="0">
            <a:spAutoFit/>
          </a:bodyPr>
          <a:lstStyle/>
          <a:p>
            <a:r>
              <a:rPr lang="en-US" b="1" dirty="0">
                <a:solidFill>
                  <a:schemeClr val="accent6">
                    <a:lumMod val="75000"/>
                  </a:schemeClr>
                </a:solidFill>
              </a:rPr>
              <a:t>SSB 5051 is in Committee</a:t>
            </a:r>
          </a:p>
        </p:txBody>
      </p:sp>
      <p:cxnSp>
        <p:nvCxnSpPr>
          <p:cNvPr id="19" name="Straight Arrow Connector 18">
            <a:extLst>
              <a:ext uri="{FF2B5EF4-FFF2-40B4-BE49-F238E27FC236}">
                <a16:creationId xmlns:a16="http://schemas.microsoft.com/office/drawing/2014/main" id="{65117424-097D-F140-9249-33489E5DFE6B}"/>
              </a:ext>
            </a:extLst>
          </p:cNvPr>
          <p:cNvCxnSpPr>
            <a:cxnSpLocks/>
            <a:stCxn id="16" idx="1"/>
          </p:cNvCxnSpPr>
          <p:nvPr/>
        </p:nvCxnSpPr>
        <p:spPr>
          <a:xfrm flipH="1">
            <a:off x="4853354" y="5389691"/>
            <a:ext cx="3238789" cy="71568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F204FE6-E2D4-4D40-8B81-D7F09B3394F3}"/>
              </a:ext>
            </a:extLst>
          </p:cNvPr>
          <p:cNvSpPr/>
          <p:nvPr/>
        </p:nvSpPr>
        <p:spPr>
          <a:xfrm>
            <a:off x="1481000" y="1657989"/>
            <a:ext cx="5996613" cy="175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 action="ppaction://hlinkshowjump?jump=nextslide"/>
            <a:extLst>
              <a:ext uri="{FF2B5EF4-FFF2-40B4-BE49-F238E27FC236}">
                <a16:creationId xmlns:a16="http://schemas.microsoft.com/office/drawing/2014/main" id="{1F447AE3-A856-0849-80AC-9D0CC738074C}"/>
              </a:ext>
            </a:extLst>
          </p:cNvPr>
          <p:cNvSpPr txBox="1"/>
          <p:nvPr/>
        </p:nvSpPr>
        <p:spPr>
          <a:xfrm>
            <a:off x="838200" y="5389691"/>
            <a:ext cx="2034438" cy="369331"/>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More about the Bill</a:t>
            </a:r>
          </a:p>
        </p:txBody>
      </p:sp>
      <p:sp>
        <p:nvSpPr>
          <p:cNvPr id="13" name="TextBox 12">
            <a:hlinkClick r:id="" action="ppaction://hlinkshowjump?jump=lastslide"/>
            <a:extLst>
              <a:ext uri="{FF2B5EF4-FFF2-40B4-BE49-F238E27FC236}">
                <a16:creationId xmlns:a16="http://schemas.microsoft.com/office/drawing/2014/main" id="{D23E48CC-AA65-3B40-8012-BF841E5E12DA}"/>
              </a:ext>
            </a:extLst>
          </p:cNvPr>
          <p:cNvSpPr txBox="1"/>
          <p:nvPr/>
        </p:nvSpPr>
        <p:spPr>
          <a:xfrm flipH="1">
            <a:off x="1481000" y="5928640"/>
            <a:ext cx="824616"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INDEX</a:t>
            </a:r>
            <a:endParaRPr lang="en-US" b="1" u="sng" dirty="0">
              <a:solidFill>
                <a:schemeClr val="accent5">
                  <a:lumMod val="75000"/>
                </a:schemeClr>
              </a:solidFill>
            </a:endParaRPr>
          </a:p>
        </p:txBody>
      </p:sp>
    </p:spTree>
    <p:extLst>
      <p:ext uri="{BB962C8B-B14F-4D97-AF65-F5344CB8AC3E}">
        <p14:creationId xmlns:p14="http://schemas.microsoft.com/office/powerpoint/2010/main" val="3367307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FA780-0256-F943-B7BC-C5D2C2710144}"/>
              </a:ext>
            </a:extLst>
          </p:cNvPr>
          <p:cNvSpPr>
            <a:spLocks noGrp="1"/>
          </p:cNvSpPr>
          <p:nvPr>
            <p:ph type="title"/>
          </p:nvPr>
        </p:nvSpPr>
        <p:spPr>
          <a:xfrm>
            <a:off x="940904" y="305489"/>
            <a:ext cx="10545417" cy="668545"/>
          </a:xfrm>
          <a:solidFill>
            <a:schemeClr val="accent5">
              <a:lumMod val="75000"/>
            </a:schemeClr>
          </a:solidFill>
        </p:spPr>
        <p:txBody>
          <a:bodyPr>
            <a:normAutofit/>
          </a:bodyPr>
          <a:lstStyle/>
          <a:p>
            <a:pPr algn="ctr"/>
            <a:r>
              <a:rPr lang="en-US" sz="3200" dirty="0">
                <a:solidFill>
                  <a:schemeClr val="bg1"/>
                </a:solidFill>
              </a:rPr>
              <a:t>More about SSB 5051 </a:t>
            </a:r>
          </a:p>
        </p:txBody>
      </p:sp>
      <p:pic>
        <p:nvPicPr>
          <p:cNvPr id="7" name="Picture 6">
            <a:extLst>
              <a:ext uri="{FF2B5EF4-FFF2-40B4-BE49-F238E27FC236}">
                <a16:creationId xmlns:a16="http://schemas.microsoft.com/office/drawing/2014/main" id="{C3E301BA-B75E-4342-B4EB-4CD5EEB4B8C8}"/>
              </a:ext>
            </a:extLst>
          </p:cNvPr>
          <p:cNvPicPr>
            <a:picLocks noChangeAspect="1"/>
          </p:cNvPicPr>
          <p:nvPr/>
        </p:nvPicPr>
        <p:blipFill>
          <a:blip r:embed="rId3"/>
          <a:stretch>
            <a:fillRect/>
          </a:stretch>
        </p:blipFill>
        <p:spPr>
          <a:xfrm>
            <a:off x="4114744" y="1088746"/>
            <a:ext cx="7403339" cy="5280147"/>
          </a:xfrm>
          <a:prstGeom prst="rect">
            <a:avLst/>
          </a:prstGeom>
        </p:spPr>
      </p:pic>
      <p:sp>
        <p:nvSpPr>
          <p:cNvPr id="16" name="TextBox 15">
            <a:extLst>
              <a:ext uri="{FF2B5EF4-FFF2-40B4-BE49-F238E27FC236}">
                <a16:creationId xmlns:a16="http://schemas.microsoft.com/office/drawing/2014/main" id="{3795FB07-C8F2-B447-9BEA-5494F6E526D2}"/>
              </a:ext>
            </a:extLst>
          </p:cNvPr>
          <p:cNvSpPr txBox="1"/>
          <p:nvPr/>
        </p:nvSpPr>
        <p:spPr>
          <a:xfrm>
            <a:off x="6286502" y="6004964"/>
            <a:ext cx="5023318" cy="400110"/>
          </a:xfrm>
          <a:prstGeom prst="rect">
            <a:avLst/>
          </a:prstGeom>
          <a:solidFill>
            <a:schemeClr val="bg1"/>
          </a:solidFill>
        </p:spPr>
        <p:txBody>
          <a:bodyPr wrap="square" rtlCol="0">
            <a:spAutoFit/>
          </a:bodyPr>
          <a:lstStyle/>
          <a:p>
            <a:r>
              <a:rPr lang="en-US" sz="1000" dirty="0"/>
              <a:t> Scheduled for executive session in the Senate Committee on Ways &amp; Means at 4:00 PM</a:t>
            </a:r>
          </a:p>
          <a:p>
            <a:r>
              <a:rPr lang="en-US" sz="1000" dirty="0"/>
              <a:t>. </a:t>
            </a:r>
          </a:p>
        </p:txBody>
      </p:sp>
      <p:cxnSp>
        <p:nvCxnSpPr>
          <p:cNvPr id="17" name="Straight Arrow Connector 16">
            <a:extLst>
              <a:ext uri="{FF2B5EF4-FFF2-40B4-BE49-F238E27FC236}">
                <a16:creationId xmlns:a16="http://schemas.microsoft.com/office/drawing/2014/main" id="{4298D3A9-5DAB-5A4D-9D0D-63873AA66195}"/>
              </a:ext>
            </a:extLst>
          </p:cNvPr>
          <p:cNvCxnSpPr>
            <a:cxnSpLocks/>
          </p:cNvCxnSpPr>
          <p:nvPr/>
        </p:nvCxnSpPr>
        <p:spPr>
          <a:xfrm>
            <a:off x="3400425" y="2912012"/>
            <a:ext cx="2436237" cy="3146986"/>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FD0FF1F-128C-DD4D-A71F-05F93A285CB3}"/>
              </a:ext>
            </a:extLst>
          </p:cNvPr>
          <p:cNvSpPr txBox="1"/>
          <p:nvPr/>
        </p:nvSpPr>
        <p:spPr>
          <a:xfrm>
            <a:off x="772898" y="1067580"/>
            <a:ext cx="3341846" cy="4622086"/>
          </a:xfrm>
          <a:prstGeom prst="rect">
            <a:avLst/>
          </a:prstGeom>
          <a:noFill/>
          <a:ln w="38100">
            <a:solidFill>
              <a:schemeClr val="accent6">
                <a:lumMod val="75000"/>
              </a:schemeClr>
            </a:solidFill>
          </a:ln>
        </p:spPr>
        <p:txBody>
          <a:bodyPr wrap="square" rtlCol="0">
            <a:spAutoFit/>
          </a:bodyPr>
          <a:lstStyle/>
          <a:p>
            <a:pPr marL="125413"/>
            <a:r>
              <a:rPr lang="en-US" b="1" dirty="0">
                <a:solidFill>
                  <a:schemeClr val="accent6">
                    <a:lumMod val="75000"/>
                  </a:schemeClr>
                </a:solidFill>
              </a:rPr>
              <a:t>There is a lot of information here, but what concerns us   for Quaker Lobby Day is that SSB 5051 is scheduled to be voted on in the Senate Ways &amp; Means Committee today (2/15/2021) at 4:00PM.</a:t>
            </a:r>
          </a:p>
          <a:p>
            <a:pPr marL="125413"/>
            <a:endParaRPr lang="en-US" sz="1000" b="1" dirty="0">
              <a:solidFill>
                <a:schemeClr val="accent6">
                  <a:lumMod val="75000"/>
                </a:schemeClr>
              </a:solidFill>
            </a:endParaRPr>
          </a:p>
          <a:p>
            <a:pPr marL="125413"/>
            <a:r>
              <a:rPr lang="en-US" b="1" dirty="0">
                <a:solidFill>
                  <a:schemeClr val="accent6">
                    <a:lumMod val="75000"/>
                  </a:schemeClr>
                </a:solidFill>
              </a:rPr>
              <a:t>We also know, or will find out, Senator Dhingra sits on Ways &amp; Means, so if we didn’t know she was a co-sponsor asking for her support there might make a difference. Thank her.</a:t>
            </a:r>
          </a:p>
          <a:p>
            <a:pPr marL="125413"/>
            <a:endParaRPr lang="en-US" sz="1000" b="1" dirty="0">
              <a:solidFill>
                <a:schemeClr val="accent6">
                  <a:lumMod val="75000"/>
                </a:schemeClr>
              </a:solidFill>
            </a:endParaRPr>
          </a:p>
          <a:p>
            <a:pPr marL="125413"/>
            <a:r>
              <a:rPr lang="en-US" b="1" dirty="0">
                <a:solidFill>
                  <a:schemeClr val="accent6">
                    <a:lumMod val="75000"/>
                  </a:schemeClr>
                </a:solidFill>
              </a:rPr>
              <a:t>The also bill passed in Law &amp; Justice, where she is Vice Chair.</a:t>
            </a:r>
          </a:p>
        </p:txBody>
      </p:sp>
      <p:cxnSp>
        <p:nvCxnSpPr>
          <p:cNvPr id="42" name="Straight Arrow Connector 41">
            <a:extLst>
              <a:ext uri="{FF2B5EF4-FFF2-40B4-BE49-F238E27FC236}">
                <a16:creationId xmlns:a16="http://schemas.microsoft.com/office/drawing/2014/main" id="{7EE8A07B-462D-B045-9752-6B41D1485648}"/>
              </a:ext>
            </a:extLst>
          </p:cNvPr>
          <p:cNvCxnSpPr>
            <a:cxnSpLocks/>
          </p:cNvCxnSpPr>
          <p:nvPr/>
        </p:nvCxnSpPr>
        <p:spPr>
          <a:xfrm>
            <a:off x="3400425" y="5573512"/>
            <a:ext cx="2886077"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F3136B9-5F1D-4343-8354-055A893F32D1}"/>
              </a:ext>
            </a:extLst>
          </p:cNvPr>
          <p:cNvSpPr txBox="1"/>
          <p:nvPr/>
        </p:nvSpPr>
        <p:spPr>
          <a:xfrm>
            <a:off x="9555193" y="3303280"/>
            <a:ext cx="2314254" cy="1754326"/>
          </a:xfrm>
          <a:prstGeom prst="rect">
            <a:avLst/>
          </a:prstGeom>
          <a:solidFill>
            <a:schemeClr val="bg1"/>
          </a:solidFill>
          <a:ln w="38100">
            <a:solidFill>
              <a:schemeClr val="accent6">
                <a:lumMod val="75000"/>
              </a:schemeClr>
            </a:solidFill>
          </a:ln>
        </p:spPr>
        <p:txBody>
          <a:bodyPr wrap="square" rtlCol="0">
            <a:spAutoFit/>
          </a:bodyPr>
          <a:lstStyle/>
          <a:p>
            <a:pPr marL="127000"/>
            <a:r>
              <a:rPr lang="en-US" b="1" dirty="0">
                <a:solidFill>
                  <a:schemeClr val="accent6">
                    <a:lumMod val="75000"/>
                  </a:schemeClr>
                </a:solidFill>
              </a:rPr>
              <a:t>If we wanted to see the votes for the bill in Law &amp; Justice, we could click on the Majority and Minority reports</a:t>
            </a:r>
          </a:p>
        </p:txBody>
      </p:sp>
      <p:cxnSp>
        <p:nvCxnSpPr>
          <p:cNvPr id="47" name="Straight Arrow Connector 46">
            <a:extLst>
              <a:ext uri="{FF2B5EF4-FFF2-40B4-BE49-F238E27FC236}">
                <a16:creationId xmlns:a16="http://schemas.microsoft.com/office/drawing/2014/main" id="{F810D5BE-6AF1-8D41-A641-F259266331FA}"/>
              </a:ext>
            </a:extLst>
          </p:cNvPr>
          <p:cNvCxnSpPr>
            <a:cxnSpLocks/>
          </p:cNvCxnSpPr>
          <p:nvPr/>
        </p:nvCxnSpPr>
        <p:spPr>
          <a:xfrm flipH="1">
            <a:off x="10815638" y="5057606"/>
            <a:ext cx="608960" cy="50183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C0DF246-FA09-514C-8274-D0084061FBCC}"/>
              </a:ext>
            </a:extLst>
          </p:cNvPr>
          <p:cNvCxnSpPr>
            <a:cxnSpLocks/>
          </p:cNvCxnSpPr>
          <p:nvPr/>
        </p:nvCxnSpPr>
        <p:spPr>
          <a:xfrm flipH="1">
            <a:off x="8095589" y="5662058"/>
            <a:ext cx="3214231"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275E8C-A5CC-AE40-88BD-AB8A00808C00}"/>
              </a:ext>
            </a:extLst>
          </p:cNvPr>
          <p:cNvCxnSpPr>
            <a:cxnSpLocks/>
          </p:cNvCxnSpPr>
          <p:nvPr/>
        </p:nvCxnSpPr>
        <p:spPr>
          <a:xfrm flipV="1">
            <a:off x="11309820" y="5047103"/>
            <a:ext cx="114778" cy="6161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previousslide"/>
            <a:extLst>
              <a:ext uri="{FF2B5EF4-FFF2-40B4-BE49-F238E27FC236}">
                <a16:creationId xmlns:a16="http://schemas.microsoft.com/office/drawing/2014/main" id="{401708E5-1F4B-9B4A-A9C5-23E21E475D05}"/>
              </a:ext>
            </a:extLst>
          </p:cNvPr>
          <p:cNvSpPr txBox="1"/>
          <p:nvPr/>
        </p:nvSpPr>
        <p:spPr>
          <a:xfrm flipH="1">
            <a:off x="745456" y="5857453"/>
            <a:ext cx="2682411"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Top Portion </a:t>
            </a:r>
            <a:r>
              <a:rPr lang="en-US" b="1" u="sng" dirty="0">
                <a:solidFill>
                  <a:schemeClr val="accent5">
                    <a:lumMod val="75000"/>
                  </a:schemeClr>
                </a:solidFill>
                <a:hlinkClick r:id="rId4" action="ppaction://hlinksldjump"/>
              </a:rPr>
              <a:t>of</a:t>
            </a:r>
            <a:r>
              <a:rPr lang="en-US" b="1" u="sng" dirty="0">
                <a:solidFill>
                  <a:schemeClr val="accent5">
                    <a:lumMod val="75000"/>
                  </a:schemeClr>
                </a:solidFill>
              </a:rPr>
              <a:t> </a:t>
            </a:r>
            <a:r>
              <a:rPr lang="en-US" b="1" u="sng" dirty="0">
                <a:solidFill>
                  <a:schemeClr val="accent5">
                    <a:lumMod val="75000"/>
                  </a:schemeClr>
                </a:solidFill>
                <a:hlinkClick r:id="rId4" action="ppaction://hlinksldjump"/>
              </a:rPr>
              <a:t>Bill</a:t>
            </a:r>
            <a:r>
              <a:rPr lang="en-US" b="1" u="sng" dirty="0">
                <a:solidFill>
                  <a:schemeClr val="accent5">
                    <a:lumMod val="75000"/>
                  </a:schemeClr>
                </a:solidFill>
              </a:rPr>
              <a:t> Page</a:t>
            </a:r>
          </a:p>
        </p:txBody>
      </p:sp>
      <p:sp>
        <p:nvSpPr>
          <p:cNvPr id="14" name="TextBox 13">
            <a:hlinkClick r:id="" action="ppaction://hlinkshowjump?jump=nextslide"/>
            <a:extLst>
              <a:ext uri="{FF2B5EF4-FFF2-40B4-BE49-F238E27FC236}">
                <a16:creationId xmlns:a16="http://schemas.microsoft.com/office/drawing/2014/main" id="{C91B8902-375A-854A-A9D5-A5217280016D}"/>
              </a:ext>
            </a:extLst>
          </p:cNvPr>
          <p:cNvSpPr txBox="1"/>
          <p:nvPr/>
        </p:nvSpPr>
        <p:spPr>
          <a:xfrm>
            <a:off x="3760933" y="5851712"/>
            <a:ext cx="17092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Record </a:t>
            </a:r>
            <a:r>
              <a:rPr lang="en-US" b="1" u="sng" dirty="0">
                <a:solidFill>
                  <a:schemeClr val="accent5">
                    <a:lumMod val="75000"/>
                  </a:schemeClr>
                </a:solidFill>
                <a:hlinkClick r:id="" action="ppaction://hlinkshowjump?jump=nextslide"/>
              </a:rPr>
              <a:t>Info</a:t>
            </a:r>
            <a:r>
              <a:rPr lang="en-US" b="1" u="sng" dirty="0">
                <a:solidFill>
                  <a:schemeClr val="accent5">
                    <a:lumMod val="75000"/>
                  </a:schemeClr>
                </a:solidFill>
              </a:rPr>
              <a:t>.</a:t>
            </a:r>
          </a:p>
        </p:txBody>
      </p:sp>
    </p:spTree>
    <p:extLst>
      <p:ext uri="{BB962C8B-B14F-4D97-AF65-F5344CB8AC3E}">
        <p14:creationId xmlns:p14="http://schemas.microsoft.com/office/powerpoint/2010/main" val="61046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185D5-9B44-B243-AF4F-C34ACF56681E}"/>
              </a:ext>
            </a:extLst>
          </p:cNvPr>
          <p:cNvSpPr>
            <a:spLocks noGrp="1"/>
          </p:cNvSpPr>
          <p:nvPr>
            <p:ph type="title"/>
          </p:nvPr>
        </p:nvSpPr>
        <p:spPr>
          <a:solidFill>
            <a:schemeClr val="accent5">
              <a:lumMod val="75000"/>
            </a:schemeClr>
          </a:solidFill>
        </p:spPr>
        <p:txBody>
          <a:bodyPr/>
          <a:lstStyle/>
          <a:p>
            <a:pPr algn="ctr"/>
            <a:r>
              <a:rPr lang="en-US" b="1" dirty="0">
                <a:solidFill>
                  <a:schemeClr val="bg1"/>
                </a:solidFill>
              </a:rPr>
              <a:t>Add Information about SSB 5051 to your Legislative Priorities Information Sheet</a:t>
            </a:r>
          </a:p>
        </p:txBody>
      </p:sp>
      <p:pic>
        <p:nvPicPr>
          <p:cNvPr id="6" name="Picture 5">
            <a:extLst>
              <a:ext uri="{FF2B5EF4-FFF2-40B4-BE49-F238E27FC236}">
                <a16:creationId xmlns:a16="http://schemas.microsoft.com/office/drawing/2014/main" id="{65AA3DBA-94A4-9D46-B06B-1E0DA459A376}"/>
              </a:ext>
            </a:extLst>
          </p:cNvPr>
          <p:cNvPicPr>
            <a:picLocks noChangeAspect="1"/>
          </p:cNvPicPr>
          <p:nvPr/>
        </p:nvPicPr>
        <p:blipFill>
          <a:blip r:embed="rId3"/>
          <a:stretch>
            <a:fillRect/>
          </a:stretch>
        </p:blipFill>
        <p:spPr>
          <a:xfrm>
            <a:off x="2565231" y="1690688"/>
            <a:ext cx="8788569" cy="4435098"/>
          </a:xfrm>
          <a:prstGeom prst="rect">
            <a:avLst/>
          </a:prstGeom>
        </p:spPr>
      </p:pic>
      <p:sp>
        <p:nvSpPr>
          <p:cNvPr id="7" name="TextBox 6">
            <a:extLst>
              <a:ext uri="{FF2B5EF4-FFF2-40B4-BE49-F238E27FC236}">
                <a16:creationId xmlns:a16="http://schemas.microsoft.com/office/drawing/2014/main" id="{58242B10-D343-7F48-B764-949B35B933A1}"/>
              </a:ext>
            </a:extLst>
          </p:cNvPr>
          <p:cNvSpPr txBox="1"/>
          <p:nvPr/>
        </p:nvSpPr>
        <p:spPr>
          <a:xfrm>
            <a:off x="2565231" y="5908430"/>
            <a:ext cx="9050507" cy="646331"/>
          </a:xfrm>
          <a:prstGeom prst="rect">
            <a:avLst/>
          </a:prstGeom>
          <a:noFill/>
          <a:ln w="6350">
            <a:solidFill>
              <a:schemeClr val="tx1"/>
            </a:solidFill>
          </a:ln>
        </p:spPr>
        <p:txBody>
          <a:bodyPr wrap="square" rtlCol="0">
            <a:spAutoFit/>
          </a:bodyPr>
          <a:lstStyle/>
          <a:p>
            <a:r>
              <a:rPr lang="en-US" dirty="0">
                <a:solidFill>
                  <a:srgbClr val="FF0000"/>
                </a:solidFill>
              </a:rPr>
              <a:t>Is in Senate Ways &amp; Means (vote today 4:00 PM). </a:t>
            </a:r>
            <a:r>
              <a:rPr lang="en-US" b="1" dirty="0">
                <a:solidFill>
                  <a:schemeClr val="accent6">
                    <a:lumMod val="75000"/>
                  </a:schemeClr>
                </a:solidFill>
              </a:rPr>
              <a:t>Dhingra co-sponsored bill, &amp; is on “Law &amp; Justice” (Vice Chair) where passed, and “Ways &amp; Means”</a:t>
            </a:r>
            <a:r>
              <a:rPr lang="en-US" dirty="0">
                <a:solidFill>
                  <a:schemeClr val="accent6">
                    <a:lumMod val="75000"/>
                  </a:schemeClr>
                </a:solidFill>
              </a:rPr>
              <a:t> </a:t>
            </a:r>
            <a:r>
              <a:rPr lang="en-US" dirty="0">
                <a:solidFill>
                  <a:srgbClr val="FF0000"/>
                </a:solidFill>
              </a:rPr>
              <a:t>(vote today 4:00 PM).</a:t>
            </a:r>
            <a:r>
              <a:rPr lang="en-US" b="1" dirty="0">
                <a:solidFill>
                  <a:srgbClr val="0070C0"/>
                </a:solidFill>
              </a:rPr>
              <a:t> </a:t>
            </a:r>
            <a:r>
              <a:rPr lang="en-US" b="1" dirty="0">
                <a:solidFill>
                  <a:schemeClr val="accent6">
                    <a:lumMod val="75000"/>
                  </a:schemeClr>
                </a:solidFill>
              </a:rPr>
              <a:t>– Thank her. </a:t>
            </a:r>
          </a:p>
        </p:txBody>
      </p:sp>
      <p:sp>
        <p:nvSpPr>
          <p:cNvPr id="8" name="TextBox 7">
            <a:extLst>
              <a:ext uri="{FF2B5EF4-FFF2-40B4-BE49-F238E27FC236}">
                <a16:creationId xmlns:a16="http://schemas.microsoft.com/office/drawing/2014/main" id="{92FC6C46-29E0-3943-AB73-8C2C43E9539B}"/>
              </a:ext>
            </a:extLst>
          </p:cNvPr>
          <p:cNvSpPr txBox="1"/>
          <p:nvPr/>
        </p:nvSpPr>
        <p:spPr>
          <a:xfrm>
            <a:off x="834827" y="1836838"/>
            <a:ext cx="2013521" cy="2585323"/>
          </a:xfrm>
          <a:prstGeom prst="rect">
            <a:avLst/>
          </a:prstGeom>
          <a:noFill/>
          <a:ln w="38100">
            <a:solidFill>
              <a:schemeClr val="accent6">
                <a:lumMod val="75000"/>
              </a:schemeClr>
            </a:solidFill>
          </a:ln>
        </p:spPr>
        <p:txBody>
          <a:bodyPr wrap="square" rtlCol="0">
            <a:spAutoFit/>
          </a:bodyPr>
          <a:lstStyle/>
          <a:p>
            <a:pPr marL="125413"/>
            <a:r>
              <a:rPr lang="en-US" b="1" dirty="0">
                <a:solidFill>
                  <a:schemeClr val="accent6">
                    <a:lumMod val="75000"/>
                  </a:schemeClr>
                </a:solidFill>
              </a:rPr>
              <a:t>You may want to add notes like these to your Legislative Priorities sheet, along with  information from Legislators’ web pages,</a:t>
            </a:r>
          </a:p>
        </p:txBody>
      </p:sp>
      <p:sp>
        <p:nvSpPr>
          <p:cNvPr id="11" name="TextBox 10">
            <a:hlinkClick r:id="rId4" action="ppaction://hlinksldjump"/>
            <a:extLst>
              <a:ext uri="{FF2B5EF4-FFF2-40B4-BE49-F238E27FC236}">
                <a16:creationId xmlns:a16="http://schemas.microsoft.com/office/drawing/2014/main" id="{F78B0103-5018-5646-80DE-25CE12E4267C}"/>
              </a:ext>
            </a:extLst>
          </p:cNvPr>
          <p:cNvSpPr txBox="1"/>
          <p:nvPr/>
        </p:nvSpPr>
        <p:spPr>
          <a:xfrm>
            <a:off x="629869" y="5335984"/>
            <a:ext cx="2363767"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Find Your </a:t>
            </a:r>
            <a:r>
              <a:rPr lang="en-US" b="1" u="sng" dirty="0">
                <a:solidFill>
                  <a:schemeClr val="accent5">
                    <a:lumMod val="75000"/>
                  </a:schemeClr>
                </a:solidFill>
                <a:hlinkClick r:id="rId4" action="ppaction://hlinksldjump"/>
              </a:rPr>
              <a:t>Legislators</a:t>
            </a:r>
            <a:endParaRPr lang="en-US" b="1" u="sng" dirty="0">
              <a:solidFill>
                <a:schemeClr val="accent5">
                  <a:lumMod val="75000"/>
                </a:schemeClr>
              </a:solidFill>
            </a:endParaRPr>
          </a:p>
        </p:txBody>
      </p:sp>
      <p:sp>
        <p:nvSpPr>
          <p:cNvPr id="3" name="TextBox 2">
            <a:hlinkClick r:id="rId5" action="ppaction://hlinksldjump"/>
            <a:extLst>
              <a:ext uri="{FF2B5EF4-FFF2-40B4-BE49-F238E27FC236}">
                <a16:creationId xmlns:a16="http://schemas.microsoft.com/office/drawing/2014/main" id="{972EC0B4-0380-FA46-A957-8BED3094E212}"/>
              </a:ext>
            </a:extLst>
          </p:cNvPr>
          <p:cNvSpPr txBox="1"/>
          <p:nvPr/>
        </p:nvSpPr>
        <p:spPr>
          <a:xfrm>
            <a:off x="742982" y="5941120"/>
            <a:ext cx="748193"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DONE</a:t>
            </a:r>
          </a:p>
        </p:txBody>
      </p:sp>
      <p:cxnSp>
        <p:nvCxnSpPr>
          <p:cNvPr id="10" name="Straight Arrow Connector 9">
            <a:extLst>
              <a:ext uri="{FF2B5EF4-FFF2-40B4-BE49-F238E27FC236}">
                <a16:creationId xmlns:a16="http://schemas.microsoft.com/office/drawing/2014/main" id="{BA2732CD-160C-994B-8684-9D93B4F2066B}"/>
              </a:ext>
            </a:extLst>
          </p:cNvPr>
          <p:cNvCxnSpPr>
            <a:cxnSpLocks/>
          </p:cNvCxnSpPr>
          <p:nvPr/>
        </p:nvCxnSpPr>
        <p:spPr>
          <a:xfrm>
            <a:off x="2899587" y="4243162"/>
            <a:ext cx="237508" cy="166526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hlinkClick r:id="" action="ppaction://hlinkshowjump?jump=lastslide"/>
            <a:extLst>
              <a:ext uri="{FF2B5EF4-FFF2-40B4-BE49-F238E27FC236}">
                <a16:creationId xmlns:a16="http://schemas.microsoft.com/office/drawing/2014/main" id="{784AB83F-1012-684E-9EF6-982D299BA123}"/>
              </a:ext>
            </a:extLst>
          </p:cNvPr>
          <p:cNvSpPr txBox="1"/>
          <p:nvPr/>
        </p:nvSpPr>
        <p:spPr>
          <a:xfrm flipH="1">
            <a:off x="1590801" y="5949625"/>
            <a:ext cx="874803"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INDEX</a:t>
            </a:r>
            <a:endParaRPr lang="en-US" b="1" u="sng" dirty="0">
              <a:solidFill>
                <a:schemeClr val="accent5">
                  <a:lumMod val="75000"/>
                </a:schemeClr>
              </a:solidFill>
            </a:endParaRPr>
          </a:p>
        </p:txBody>
      </p:sp>
    </p:spTree>
    <p:extLst>
      <p:ext uri="{BB962C8B-B14F-4D97-AF65-F5344CB8AC3E}">
        <p14:creationId xmlns:p14="http://schemas.microsoft.com/office/powerpoint/2010/main" val="547691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08A3-ADBC-6A4A-9122-B332848DDFB0}"/>
              </a:ext>
            </a:extLst>
          </p:cNvPr>
          <p:cNvSpPr>
            <a:spLocks noGrp="1"/>
          </p:cNvSpPr>
          <p:nvPr>
            <p:ph type="title"/>
          </p:nvPr>
        </p:nvSpPr>
        <p:spPr>
          <a:solidFill>
            <a:schemeClr val="accent5">
              <a:lumMod val="75000"/>
            </a:schemeClr>
          </a:solidFill>
        </p:spPr>
        <p:txBody>
          <a:bodyPr/>
          <a:lstStyle/>
          <a:p>
            <a:pPr algn="ctr"/>
            <a:r>
              <a:rPr lang="en-US" b="1" dirty="0">
                <a:solidFill>
                  <a:schemeClr val="bg1"/>
                </a:solidFill>
              </a:rPr>
              <a:t>Happy Lobbying</a:t>
            </a:r>
          </a:p>
        </p:txBody>
      </p:sp>
      <p:pic>
        <p:nvPicPr>
          <p:cNvPr id="5" name="Content Placeholder 4">
            <a:extLst>
              <a:ext uri="{FF2B5EF4-FFF2-40B4-BE49-F238E27FC236}">
                <a16:creationId xmlns:a16="http://schemas.microsoft.com/office/drawing/2014/main" id="{ABF2C9CE-0DD8-674C-B399-D9EB021C88F7}"/>
              </a:ext>
            </a:extLst>
          </p:cNvPr>
          <p:cNvPicPr>
            <a:picLocks noGrp="1" noChangeAspect="1"/>
          </p:cNvPicPr>
          <p:nvPr>
            <p:ph idx="1"/>
          </p:nvPr>
        </p:nvPicPr>
        <p:blipFill>
          <a:blip r:embed="rId3"/>
          <a:stretch>
            <a:fillRect/>
          </a:stretch>
        </p:blipFill>
        <p:spPr>
          <a:xfrm>
            <a:off x="838200" y="2334663"/>
            <a:ext cx="10515600" cy="2288689"/>
          </a:xfrm>
        </p:spPr>
      </p:pic>
      <p:sp>
        <p:nvSpPr>
          <p:cNvPr id="6" name="TextBox 5">
            <a:extLst>
              <a:ext uri="{FF2B5EF4-FFF2-40B4-BE49-F238E27FC236}">
                <a16:creationId xmlns:a16="http://schemas.microsoft.com/office/drawing/2014/main" id="{5498FB90-74D6-B34D-8F33-66A18121930B}"/>
              </a:ext>
            </a:extLst>
          </p:cNvPr>
          <p:cNvSpPr txBox="1"/>
          <p:nvPr/>
        </p:nvSpPr>
        <p:spPr>
          <a:xfrm>
            <a:off x="8799896" y="4668629"/>
            <a:ext cx="2553904" cy="369332"/>
          </a:xfrm>
          <a:prstGeom prst="rect">
            <a:avLst/>
          </a:prstGeom>
          <a:noFill/>
        </p:spPr>
        <p:txBody>
          <a:bodyPr wrap="none" rtlCol="0">
            <a:spAutoFit/>
          </a:bodyPr>
          <a:lstStyle/>
          <a:p>
            <a:r>
              <a:rPr lang="en-US" dirty="0">
                <a:hlinkClick r:id="rId4"/>
              </a:rPr>
              <a:t>www.quakervoicewa.org</a:t>
            </a:r>
            <a:r>
              <a:rPr lang="en-US" dirty="0"/>
              <a:t> </a:t>
            </a:r>
          </a:p>
        </p:txBody>
      </p:sp>
      <p:sp>
        <p:nvSpPr>
          <p:cNvPr id="7" name="TextBox 6">
            <a:hlinkClick r:id="" action="ppaction://hlinkshowjump?jump=lastslide"/>
            <a:extLst>
              <a:ext uri="{FF2B5EF4-FFF2-40B4-BE49-F238E27FC236}">
                <a16:creationId xmlns:a16="http://schemas.microsoft.com/office/drawing/2014/main" id="{30B12FD5-4FF0-E146-8D59-053486F243FC}"/>
              </a:ext>
            </a:extLst>
          </p:cNvPr>
          <p:cNvSpPr txBox="1"/>
          <p:nvPr/>
        </p:nvSpPr>
        <p:spPr>
          <a:xfrm flipH="1">
            <a:off x="838200" y="5922498"/>
            <a:ext cx="1004668"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INDEX</a:t>
            </a:r>
          </a:p>
        </p:txBody>
      </p:sp>
    </p:spTree>
    <p:extLst>
      <p:ext uri="{BB962C8B-B14F-4D97-AF65-F5344CB8AC3E}">
        <p14:creationId xmlns:p14="http://schemas.microsoft.com/office/powerpoint/2010/main" val="1095395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7745-5E95-5E4B-933D-3FC809665E39}"/>
              </a:ext>
            </a:extLst>
          </p:cNvPr>
          <p:cNvSpPr>
            <a:spLocks noGrp="1"/>
          </p:cNvSpPr>
          <p:nvPr>
            <p:ph type="title"/>
          </p:nvPr>
        </p:nvSpPr>
        <p:spPr>
          <a:xfrm>
            <a:off x="838200" y="450376"/>
            <a:ext cx="10515600" cy="735345"/>
          </a:xfrm>
          <a:solidFill>
            <a:schemeClr val="accent5">
              <a:lumMod val="75000"/>
            </a:schemeClr>
          </a:solidFill>
        </p:spPr>
        <p:txBody>
          <a:bodyPr/>
          <a:lstStyle/>
          <a:p>
            <a:pPr algn="ctr"/>
            <a:r>
              <a:rPr lang="en-US" dirty="0">
                <a:solidFill>
                  <a:schemeClr val="bg1"/>
                </a:solidFill>
              </a:rPr>
              <a:t>Index</a:t>
            </a:r>
          </a:p>
        </p:txBody>
      </p:sp>
      <p:sp>
        <p:nvSpPr>
          <p:cNvPr id="4" name="TextBox 3">
            <a:hlinkClick r:id="" action="ppaction://hlinkshowjump?jump=firstslide"/>
            <a:extLst>
              <a:ext uri="{FF2B5EF4-FFF2-40B4-BE49-F238E27FC236}">
                <a16:creationId xmlns:a16="http://schemas.microsoft.com/office/drawing/2014/main" id="{ED1027E1-F3D0-5243-BC3C-C3A10B496A7A}"/>
              </a:ext>
            </a:extLst>
          </p:cNvPr>
          <p:cNvSpPr txBox="1"/>
          <p:nvPr/>
        </p:nvSpPr>
        <p:spPr>
          <a:xfrm>
            <a:off x="5191422" y="1433771"/>
            <a:ext cx="1809153"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Introduction</a:t>
            </a:r>
          </a:p>
        </p:txBody>
      </p:sp>
      <p:sp>
        <p:nvSpPr>
          <p:cNvPr id="5" name="TextBox 4">
            <a:hlinkClick r:id="rId3" action="ppaction://hlinksldjump"/>
            <a:extLst>
              <a:ext uri="{FF2B5EF4-FFF2-40B4-BE49-F238E27FC236}">
                <a16:creationId xmlns:a16="http://schemas.microsoft.com/office/drawing/2014/main" id="{3CC65F00-982D-D844-9730-1CBF825B2388}"/>
              </a:ext>
            </a:extLst>
          </p:cNvPr>
          <p:cNvSpPr txBox="1"/>
          <p:nvPr/>
        </p:nvSpPr>
        <p:spPr>
          <a:xfrm>
            <a:off x="5121084" y="2018546"/>
            <a:ext cx="1926828"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Getting </a:t>
            </a:r>
            <a:r>
              <a:rPr lang="en-US" b="1" u="sng" dirty="0">
                <a:solidFill>
                  <a:schemeClr val="accent5">
                    <a:lumMod val="75000"/>
                  </a:schemeClr>
                </a:solidFill>
                <a:hlinkClick r:id="rId3" action="ppaction://hlinksldjump"/>
              </a:rPr>
              <a:t>Started</a:t>
            </a:r>
            <a:endParaRPr lang="en-US" b="1" u="sng" dirty="0">
              <a:solidFill>
                <a:schemeClr val="accent5">
                  <a:lumMod val="75000"/>
                </a:schemeClr>
              </a:solidFill>
            </a:endParaRPr>
          </a:p>
        </p:txBody>
      </p:sp>
      <p:sp>
        <p:nvSpPr>
          <p:cNvPr id="6" name="TextBox 5">
            <a:hlinkClick r:id="rId4" action="ppaction://hlinksldjump"/>
            <a:extLst>
              <a:ext uri="{FF2B5EF4-FFF2-40B4-BE49-F238E27FC236}">
                <a16:creationId xmlns:a16="http://schemas.microsoft.com/office/drawing/2014/main" id="{2FA31659-C14F-2547-884F-9954657C21F7}"/>
              </a:ext>
            </a:extLst>
          </p:cNvPr>
          <p:cNvSpPr txBox="1"/>
          <p:nvPr/>
        </p:nvSpPr>
        <p:spPr>
          <a:xfrm>
            <a:off x="838199" y="3671135"/>
            <a:ext cx="1989407"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Find your </a:t>
            </a:r>
            <a:r>
              <a:rPr lang="en-US" b="1" u="sng" dirty="0">
                <a:solidFill>
                  <a:schemeClr val="accent5">
                    <a:lumMod val="75000"/>
                  </a:schemeClr>
                </a:solidFill>
                <a:hlinkClick r:id="rId5" action="ppaction://hlinksldjump"/>
              </a:rPr>
              <a:t>Senator</a:t>
            </a:r>
            <a:endParaRPr lang="en-US" b="1" u="sng" dirty="0">
              <a:solidFill>
                <a:schemeClr val="accent5">
                  <a:lumMod val="75000"/>
                </a:schemeClr>
              </a:solidFill>
            </a:endParaRPr>
          </a:p>
        </p:txBody>
      </p:sp>
      <p:sp>
        <p:nvSpPr>
          <p:cNvPr id="7" name="TextBox 6">
            <a:hlinkClick r:id="rId6" action="ppaction://hlinksldjump"/>
            <a:extLst>
              <a:ext uri="{FF2B5EF4-FFF2-40B4-BE49-F238E27FC236}">
                <a16:creationId xmlns:a16="http://schemas.microsoft.com/office/drawing/2014/main" id="{F8E723E1-6979-F046-8B0D-2F39B357CD61}"/>
              </a:ext>
            </a:extLst>
          </p:cNvPr>
          <p:cNvSpPr txBox="1"/>
          <p:nvPr/>
        </p:nvSpPr>
        <p:spPr>
          <a:xfrm>
            <a:off x="816590" y="3143472"/>
            <a:ext cx="3550694"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Find your Legislative District (</a:t>
            </a:r>
            <a:r>
              <a:rPr lang="en-US" b="1" u="sng" dirty="0">
                <a:solidFill>
                  <a:schemeClr val="accent5">
                    <a:lumMod val="75000"/>
                  </a:schemeClr>
                </a:solidFill>
                <a:hlinkClick r:id="rId7" action="ppaction://hlinksldjump"/>
              </a:rPr>
              <a:t>LD</a:t>
            </a:r>
            <a:r>
              <a:rPr lang="en-US" b="1" u="sng" dirty="0">
                <a:solidFill>
                  <a:schemeClr val="accent5">
                    <a:lumMod val="75000"/>
                  </a:schemeClr>
                </a:solidFill>
              </a:rPr>
              <a:t>)</a:t>
            </a:r>
          </a:p>
        </p:txBody>
      </p:sp>
      <p:sp>
        <p:nvSpPr>
          <p:cNvPr id="8" name="TextBox 7">
            <a:hlinkClick r:id="rId5" action="ppaction://hlinksldjump"/>
            <a:extLst>
              <a:ext uri="{FF2B5EF4-FFF2-40B4-BE49-F238E27FC236}">
                <a16:creationId xmlns:a16="http://schemas.microsoft.com/office/drawing/2014/main" id="{BBD5B47D-7CDF-8F49-9638-98EA3905CD1B}"/>
              </a:ext>
            </a:extLst>
          </p:cNvPr>
          <p:cNvSpPr txBox="1"/>
          <p:nvPr/>
        </p:nvSpPr>
        <p:spPr>
          <a:xfrm>
            <a:off x="838199" y="2615809"/>
            <a:ext cx="2960077"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Look for Info on </a:t>
            </a:r>
            <a:r>
              <a:rPr lang="en-US" b="1" u="sng" dirty="0">
                <a:solidFill>
                  <a:schemeClr val="accent5">
                    <a:lumMod val="75000"/>
                  </a:schemeClr>
                </a:solidFill>
                <a:hlinkClick r:id="rId5" action="ppaction://hlinksldjump"/>
              </a:rPr>
              <a:t>Legislators</a:t>
            </a:r>
            <a:endParaRPr lang="en-US" b="1" u="sng" dirty="0">
              <a:solidFill>
                <a:schemeClr val="accent5">
                  <a:lumMod val="75000"/>
                </a:schemeClr>
              </a:solidFill>
            </a:endParaRPr>
          </a:p>
        </p:txBody>
      </p:sp>
      <p:sp>
        <p:nvSpPr>
          <p:cNvPr id="9" name="TextBox 8">
            <a:hlinkClick r:id="rId8" action="ppaction://hlinksldjump"/>
            <a:extLst>
              <a:ext uri="{FF2B5EF4-FFF2-40B4-BE49-F238E27FC236}">
                <a16:creationId xmlns:a16="http://schemas.microsoft.com/office/drawing/2014/main" id="{CDA7F20B-9B42-8642-8714-5C79297953D5}"/>
              </a:ext>
            </a:extLst>
          </p:cNvPr>
          <p:cNvSpPr txBox="1"/>
          <p:nvPr/>
        </p:nvSpPr>
        <p:spPr>
          <a:xfrm>
            <a:off x="838200" y="4198797"/>
            <a:ext cx="2706858"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Find each Representative</a:t>
            </a:r>
          </a:p>
        </p:txBody>
      </p:sp>
      <p:sp>
        <p:nvSpPr>
          <p:cNvPr id="10" name="TextBox 9">
            <a:hlinkClick r:id="rId9" action="ppaction://hlinksldjump"/>
            <a:extLst>
              <a:ext uri="{FF2B5EF4-FFF2-40B4-BE49-F238E27FC236}">
                <a16:creationId xmlns:a16="http://schemas.microsoft.com/office/drawing/2014/main" id="{45C4D6B7-4E66-7448-B1BD-5DE4A3D48DD6}"/>
              </a:ext>
            </a:extLst>
          </p:cNvPr>
          <p:cNvSpPr txBox="1"/>
          <p:nvPr/>
        </p:nvSpPr>
        <p:spPr>
          <a:xfrm>
            <a:off x="816590" y="4726459"/>
            <a:ext cx="3741342"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All the Essentials for each </a:t>
            </a:r>
            <a:r>
              <a:rPr lang="en-US" b="1" u="sng" dirty="0">
                <a:solidFill>
                  <a:schemeClr val="accent5">
                    <a:lumMod val="75000"/>
                  </a:schemeClr>
                </a:solidFill>
                <a:hlinkClick r:id="rId9" action="ppaction://hlinksldjump"/>
              </a:rPr>
              <a:t>Legislator</a:t>
            </a:r>
            <a:endParaRPr lang="en-US" b="1" u="sng" dirty="0">
              <a:solidFill>
                <a:schemeClr val="accent5">
                  <a:lumMod val="75000"/>
                </a:schemeClr>
              </a:solidFill>
            </a:endParaRPr>
          </a:p>
        </p:txBody>
      </p:sp>
      <p:sp>
        <p:nvSpPr>
          <p:cNvPr id="11" name="TextBox 10">
            <a:hlinkClick r:id="rId10" action="ppaction://hlinksldjump"/>
            <a:extLst>
              <a:ext uri="{FF2B5EF4-FFF2-40B4-BE49-F238E27FC236}">
                <a16:creationId xmlns:a16="http://schemas.microsoft.com/office/drawing/2014/main" id="{E2C5032A-77FE-DA46-AC4C-9058FFBC381C}"/>
              </a:ext>
            </a:extLst>
          </p:cNvPr>
          <p:cNvSpPr txBox="1"/>
          <p:nvPr/>
        </p:nvSpPr>
        <p:spPr>
          <a:xfrm>
            <a:off x="838199" y="5254121"/>
            <a:ext cx="3297703"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Record Legislator’s Information</a:t>
            </a:r>
          </a:p>
        </p:txBody>
      </p:sp>
      <p:sp>
        <p:nvSpPr>
          <p:cNvPr id="13" name="TextBox 12">
            <a:hlinkClick r:id="rId11" action="ppaction://hlinksldjump"/>
            <a:extLst>
              <a:ext uri="{FF2B5EF4-FFF2-40B4-BE49-F238E27FC236}">
                <a16:creationId xmlns:a16="http://schemas.microsoft.com/office/drawing/2014/main" id="{75B1C583-F78E-F947-97E4-7BBFABC61F90}"/>
              </a:ext>
            </a:extLst>
          </p:cNvPr>
          <p:cNvSpPr txBox="1"/>
          <p:nvPr/>
        </p:nvSpPr>
        <p:spPr>
          <a:xfrm>
            <a:off x="8029098" y="3143472"/>
            <a:ext cx="3293013" cy="369332"/>
          </a:xfrm>
          <a:prstGeom prst="rect">
            <a:avLst/>
          </a:prstGeom>
          <a:solidFill>
            <a:srgbClr val="D4E2CE"/>
          </a:solidFill>
          <a:ln w="38100">
            <a:solidFill>
              <a:schemeClr val="tx1"/>
            </a:solidFill>
          </a:ln>
        </p:spPr>
        <p:txBody>
          <a:bodyPr wrap="square" rtlCol="0">
            <a:spAutoFit/>
          </a:bodyPr>
          <a:lstStyle/>
          <a:p>
            <a:pPr algn="r"/>
            <a:r>
              <a:rPr lang="en-US" b="1" u="sng" dirty="0">
                <a:solidFill>
                  <a:schemeClr val="accent5">
                    <a:lumMod val="75000"/>
                  </a:schemeClr>
                </a:solidFill>
              </a:rPr>
              <a:t>Search for the Bill by Number</a:t>
            </a:r>
          </a:p>
        </p:txBody>
      </p:sp>
      <p:sp>
        <p:nvSpPr>
          <p:cNvPr id="14" name="TextBox 13">
            <a:hlinkClick r:id="rId7" action="ppaction://hlinksldjump"/>
            <a:extLst>
              <a:ext uri="{FF2B5EF4-FFF2-40B4-BE49-F238E27FC236}">
                <a16:creationId xmlns:a16="http://schemas.microsoft.com/office/drawing/2014/main" id="{DB6036C4-7117-E448-A87A-C14F3070B48B}"/>
              </a:ext>
            </a:extLst>
          </p:cNvPr>
          <p:cNvSpPr txBox="1"/>
          <p:nvPr/>
        </p:nvSpPr>
        <p:spPr>
          <a:xfrm>
            <a:off x="7301719" y="2634209"/>
            <a:ext cx="4024486" cy="369332"/>
          </a:xfrm>
          <a:prstGeom prst="rect">
            <a:avLst/>
          </a:prstGeom>
          <a:solidFill>
            <a:srgbClr val="D4E2CE"/>
          </a:solidFill>
          <a:ln w="38100">
            <a:solidFill>
              <a:schemeClr val="tx1"/>
            </a:solidFill>
          </a:ln>
        </p:spPr>
        <p:txBody>
          <a:bodyPr wrap="square" rtlCol="0">
            <a:spAutoFit/>
          </a:bodyPr>
          <a:lstStyle/>
          <a:p>
            <a:pPr algn="r"/>
            <a:r>
              <a:rPr lang="en-US" b="1" u="sng" dirty="0">
                <a:solidFill>
                  <a:schemeClr val="accent5">
                    <a:lumMod val="75000"/>
                  </a:schemeClr>
                </a:solidFill>
              </a:rPr>
              <a:t>Find the Number of a QV Priority Bill</a:t>
            </a:r>
          </a:p>
        </p:txBody>
      </p:sp>
      <p:sp>
        <p:nvSpPr>
          <p:cNvPr id="15" name="TextBox 14">
            <a:hlinkClick r:id="rId12" action="ppaction://hlinksldjump"/>
            <a:extLst>
              <a:ext uri="{FF2B5EF4-FFF2-40B4-BE49-F238E27FC236}">
                <a16:creationId xmlns:a16="http://schemas.microsoft.com/office/drawing/2014/main" id="{A7ACBC11-A08B-2F47-AD68-D0D84DA81E74}"/>
              </a:ext>
            </a:extLst>
          </p:cNvPr>
          <p:cNvSpPr txBox="1"/>
          <p:nvPr/>
        </p:nvSpPr>
        <p:spPr>
          <a:xfrm>
            <a:off x="8106492" y="3671135"/>
            <a:ext cx="3138223" cy="369332"/>
          </a:xfrm>
          <a:prstGeom prst="rect">
            <a:avLst/>
          </a:prstGeom>
          <a:solidFill>
            <a:srgbClr val="D4E2CE"/>
          </a:solidFill>
          <a:ln w="38100">
            <a:solidFill>
              <a:schemeClr val="tx1"/>
            </a:solidFill>
          </a:ln>
        </p:spPr>
        <p:txBody>
          <a:bodyPr wrap="square" rtlCol="0">
            <a:spAutoFit/>
          </a:bodyPr>
          <a:lstStyle/>
          <a:p>
            <a:pPr algn="r"/>
            <a:r>
              <a:rPr lang="en-US" b="1" u="sng" dirty="0">
                <a:solidFill>
                  <a:schemeClr val="accent5">
                    <a:lumMod val="75000"/>
                  </a:schemeClr>
                </a:solidFill>
              </a:rPr>
              <a:t>Legislature’s Bill Information</a:t>
            </a:r>
          </a:p>
        </p:txBody>
      </p:sp>
      <p:sp>
        <p:nvSpPr>
          <p:cNvPr id="18" name="TextBox 17">
            <a:hlinkClick r:id="rId13" action="ppaction://hlinksldjump"/>
            <a:extLst>
              <a:ext uri="{FF2B5EF4-FFF2-40B4-BE49-F238E27FC236}">
                <a16:creationId xmlns:a16="http://schemas.microsoft.com/office/drawing/2014/main" id="{4098F2EB-F018-254E-A027-DD29CE31EF76}"/>
              </a:ext>
            </a:extLst>
          </p:cNvPr>
          <p:cNvSpPr txBox="1"/>
          <p:nvPr/>
        </p:nvSpPr>
        <p:spPr>
          <a:xfrm>
            <a:off x="8444118" y="4198797"/>
            <a:ext cx="2800597" cy="369332"/>
          </a:xfrm>
          <a:prstGeom prst="rect">
            <a:avLst/>
          </a:prstGeom>
          <a:solidFill>
            <a:srgbClr val="D4E2CE"/>
          </a:solidFill>
          <a:ln w="38100">
            <a:solidFill>
              <a:schemeClr val="tx1"/>
            </a:solidFill>
          </a:ln>
        </p:spPr>
        <p:txBody>
          <a:bodyPr wrap="square" rtlCol="0">
            <a:spAutoFit/>
          </a:bodyPr>
          <a:lstStyle/>
          <a:p>
            <a:pPr algn="r"/>
            <a:r>
              <a:rPr lang="en-US" b="1" u="sng" dirty="0">
                <a:solidFill>
                  <a:schemeClr val="accent5">
                    <a:lumMod val="75000"/>
                  </a:schemeClr>
                </a:solidFill>
              </a:rPr>
              <a:t>Record Bill Information</a:t>
            </a:r>
          </a:p>
        </p:txBody>
      </p:sp>
      <p:sp>
        <p:nvSpPr>
          <p:cNvPr id="19" name="TextBox 18">
            <a:hlinkClick r:id="rId14" action="ppaction://hlinksldjump"/>
            <a:extLst>
              <a:ext uri="{FF2B5EF4-FFF2-40B4-BE49-F238E27FC236}">
                <a16:creationId xmlns:a16="http://schemas.microsoft.com/office/drawing/2014/main" id="{1113CEAA-460D-4549-A803-F326375FA8D5}"/>
              </a:ext>
            </a:extLst>
          </p:cNvPr>
          <p:cNvSpPr txBox="1"/>
          <p:nvPr/>
        </p:nvSpPr>
        <p:spPr>
          <a:xfrm>
            <a:off x="5191424" y="5424370"/>
            <a:ext cx="1809152" cy="646331"/>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DONE</a:t>
            </a:r>
          </a:p>
          <a:p>
            <a:pPr algn="ctr"/>
            <a:r>
              <a:rPr lang="en-US" b="1" u="sng" dirty="0">
                <a:solidFill>
                  <a:schemeClr val="accent5">
                    <a:lumMod val="75000"/>
                  </a:schemeClr>
                </a:solidFill>
              </a:rPr>
              <a:t>Happy Lobbying</a:t>
            </a:r>
          </a:p>
        </p:txBody>
      </p:sp>
      <p:sp>
        <p:nvSpPr>
          <p:cNvPr id="21" name="TextBox 20">
            <a:extLst>
              <a:ext uri="{FF2B5EF4-FFF2-40B4-BE49-F238E27FC236}">
                <a16:creationId xmlns:a16="http://schemas.microsoft.com/office/drawing/2014/main" id="{92D30AE1-434A-8045-8A5F-A6D27BC2CA05}"/>
              </a:ext>
            </a:extLst>
          </p:cNvPr>
          <p:cNvSpPr txBox="1"/>
          <p:nvPr/>
        </p:nvSpPr>
        <p:spPr>
          <a:xfrm>
            <a:off x="838200" y="1433771"/>
            <a:ext cx="3529084" cy="954107"/>
          </a:xfrm>
          <a:prstGeom prst="rect">
            <a:avLst/>
          </a:prstGeom>
          <a:solidFill>
            <a:srgbClr val="0070C0"/>
          </a:solidFill>
          <a:ln w="38100">
            <a:noFill/>
          </a:ln>
        </p:spPr>
        <p:txBody>
          <a:bodyPr wrap="square" rtlCol="0">
            <a:spAutoFit/>
          </a:bodyPr>
          <a:lstStyle/>
          <a:p>
            <a:pPr algn="ctr"/>
            <a:r>
              <a:rPr lang="en-US" sz="2800" b="1" dirty="0">
                <a:solidFill>
                  <a:schemeClr val="bg1"/>
                </a:solidFill>
              </a:rPr>
              <a:t>Information About Legislators</a:t>
            </a:r>
          </a:p>
        </p:txBody>
      </p:sp>
      <p:sp>
        <p:nvSpPr>
          <p:cNvPr id="22" name="TextBox 21">
            <a:extLst>
              <a:ext uri="{FF2B5EF4-FFF2-40B4-BE49-F238E27FC236}">
                <a16:creationId xmlns:a16="http://schemas.microsoft.com/office/drawing/2014/main" id="{BD356F59-FEDA-2C46-877F-C0384ECB7FDD}"/>
              </a:ext>
            </a:extLst>
          </p:cNvPr>
          <p:cNvSpPr txBox="1"/>
          <p:nvPr/>
        </p:nvSpPr>
        <p:spPr>
          <a:xfrm>
            <a:off x="7793027" y="1433771"/>
            <a:ext cx="3529084" cy="954107"/>
          </a:xfrm>
          <a:prstGeom prst="rect">
            <a:avLst/>
          </a:prstGeom>
          <a:solidFill>
            <a:srgbClr val="0070C0"/>
          </a:solidFill>
          <a:ln w="38100">
            <a:noFill/>
          </a:ln>
        </p:spPr>
        <p:txBody>
          <a:bodyPr wrap="square" rtlCol="0">
            <a:spAutoFit/>
          </a:bodyPr>
          <a:lstStyle/>
          <a:p>
            <a:pPr algn="ctr"/>
            <a:r>
              <a:rPr lang="en-US" sz="2800" b="1" dirty="0">
                <a:solidFill>
                  <a:schemeClr val="bg1"/>
                </a:solidFill>
              </a:rPr>
              <a:t>Information About Bills</a:t>
            </a:r>
          </a:p>
        </p:txBody>
      </p:sp>
    </p:spTree>
    <p:extLst>
      <p:ext uri="{BB962C8B-B14F-4D97-AF65-F5344CB8AC3E}">
        <p14:creationId xmlns:p14="http://schemas.microsoft.com/office/powerpoint/2010/main" val="124745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C6D6C4-76B9-5641-B2B1-34863D89FCFD}"/>
              </a:ext>
            </a:extLst>
          </p:cNvPr>
          <p:cNvSpPr>
            <a:spLocks noGrp="1"/>
          </p:cNvSpPr>
          <p:nvPr>
            <p:ph type="title"/>
          </p:nvPr>
        </p:nvSpPr>
        <p:spPr/>
        <p:txBody>
          <a:bodyPr/>
          <a:lstStyle/>
          <a:p>
            <a:r>
              <a:rPr lang="en-US" dirty="0">
                <a:solidFill>
                  <a:schemeClr val="bg1"/>
                </a:solidFill>
              </a:rPr>
              <a:t>Intro-2</a:t>
            </a:r>
            <a:br>
              <a:rPr lang="en-US" dirty="0">
                <a:solidFill>
                  <a:schemeClr val="bg1"/>
                </a:solidFill>
              </a:rPr>
            </a:br>
            <a:r>
              <a:rPr lang="en-US" dirty="0">
                <a:solidFill>
                  <a:schemeClr val="bg1"/>
                </a:solidFill>
              </a:rPr>
              <a:t>n</a:t>
            </a:r>
          </a:p>
        </p:txBody>
      </p:sp>
      <p:pic>
        <p:nvPicPr>
          <p:cNvPr id="16" name="Picture 15">
            <a:extLst>
              <a:ext uri="{FF2B5EF4-FFF2-40B4-BE49-F238E27FC236}">
                <a16:creationId xmlns:a16="http://schemas.microsoft.com/office/drawing/2014/main" id="{18A1D745-A038-A34D-A088-95124033F1A6}"/>
              </a:ext>
            </a:extLst>
          </p:cNvPr>
          <p:cNvPicPr>
            <a:picLocks noChangeAspect="1"/>
          </p:cNvPicPr>
          <p:nvPr/>
        </p:nvPicPr>
        <p:blipFill>
          <a:blip r:embed="rId2"/>
          <a:stretch>
            <a:fillRect/>
          </a:stretch>
        </p:blipFill>
        <p:spPr>
          <a:xfrm>
            <a:off x="4013255" y="471834"/>
            <a:ext cx="4250792" cy="914034"/>
          </a:xfrm>
          <a:prstGeom prst="rect">
            <a:avLst/>
          </a:prstGeom>
        </p:spPr>
      </p:pic>
      <p:sp>
        <p:nvSpPr>
          <p:cNvPr id="17" name="TextBox 16">
            <a:extLst>
              <a:ext uri="{FF2B5EF4-FFF2-40B4-BE49-F238E27FC236}">
                <a16:creationId xmlns:a16="http://schemas.microsoft.com/office/drawing/2014/main" id="{57ED0D47-0171-454A-9E1F-51ABC113B68B}"/>
              </a:ext>
            </a:extLst>
          </p:cNvPr>
          <p:cNvSpPr txBox="1"/>
          <p:nvPr/>
        </p:nvSpPr>
        <p:spPr>
          <a:xfrm>
            <a:off x="1176552" y="2447995"/>
            <a:ext cx="9924197" cy="3693319"/>
          </a:xfrm>
          <a:prstGeom prst="rect">
            <a:avLst/>
          </a:prstGeom>
          <a:noFill/>
        </p:spPr>
        <p:txBody>
          <a:bodyPr wrap="square" rtlCol="0">
            <a:spAutoFit/>
          </a:bodyPr>
          <a:lstStyle/>
          <a:p>
            <a:r>
              <a:rPr lang="en-US" sz="2400" dirty="0">
                <a:solidFill>
                  <a:schemeClr val="accent6">
                    <a:lumMod val="75000"/>
                  </a:schemeClr>
                </a:solidFill>
              </a:rPr>
              <a:t>Each year Quaker Voice hosts Quaker Lobby Day for Friends to visit their legislators to</a:t>
            </a:r>
          </a:p>
          <a:p>
            <a:pPr marL="808038" indent="-460375">
              <a:buFont typeface="Arial" panose="020B0604020202020204" pitchFamily="34" charset="0"/>
              <a:buChar char="•"/>
            </a:pPr>
            <a:r>
              <a:rPr lang="en-US" sz="2400" dirty="0">
                <a:solidFill>
                  <a:schemeClr val="accent6">
                    <a:lumMod val="75000"/>
                  </a:schemeClr>
                </a:solidFill>
              </a:rPr>
              <a:t>Build relationships, </a:t>
            </a:r>
          </a:p>
          <a:p>
            <a:pPr marL="808038" indent="-460375">
              <a:buFont typeface="Arial" panose="020B0604020202020204" pitchFamily="34" charset="0"/>
              <a:buChar char="•"/>
            </a:pPr>
            <a:r>
              <a:rPr lang="en-US" sz="2400" dirty="0">
                <a:solidFill>
                  <a:schemeClr val="accent6">
                    <a:lumMod val="75000"/>
                  </a:schemeClr>
                </a:solidFill>
              </a:rPr>
              <a:t>Let them know our concerns in these areas, and </a:t>
            </a:r>
          </a:p>
          <a:p>
            <a:pPr marL="808038" indent="-460375">
              <a:buFont typeface="Arial" panose="020B0604020202020204" pitchFamily="34" charset="0"/>
              <a:buChar char="•"/>
            </a:pPr>
            <a:r>
              <a:rPr lang="en-US" sz="2400" dirty="0">
                <a:solidFill>
                  <a:schemeClr val="accent6">
                    <a:lumMod val="75000"/>
                  </a:schemeClr>
                </a:solidFill>
              </a:rPr>
              <a:t>Listen to them.</a:t>
            </a:r>
          </a:p>
          <a:p>
            <a:endParaRPr lang="en-US" sz="2400" dirty="0">
              <a:solidFill>
                <a:schemeClr val="accent6">
                  <a:lumMod val="75000"/>
                </a:schemeClr>
              </a:solidFill>
            </a:endParaRPr>
          </a:p>
          <a:p>
            <a:r>
              <a:rPr lang="en-US" sz="2400" dirty="0">
                <a:solidFill>
                  <a:schemeClr val="accent6">
                    <a:lumMod val="75000"/>
                  </a:schemeClr>
                </a:solidFill>
              </a:rPr>
              <a:t>Each citizen lobbyist and legislator is provided a reference sheet describing the Legislative Priorities identified by the working group in each area.</a:t>
            </a:r>
          </a:p>
          <a:p>
            <a:endParaRPr lang="en-US" sz="2400" dirty="0"/>
          </a:p>
          <a:p>
            <a:pPr marL="285750" indent="-285750">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053E8DC1-C32B-3540-A041-DC40D5875C08}"/>
              </a:ext>
            </a:extLst>
          </p:cNvPr>
          <p:cNvSpPr/>
          <p:nvPr/>
        </p:nvSpPr>
        <p:spPr>
          <a:xfrm rot="5400000">
            <a:off x="5983458" y="-3332548"/>
            <a:ext cx="225083" cy="9924197"/>
          </a:xfrm>
          <a:prstGeom prst="rect">
            <a:avLst/>
          </a:prstGeom>
          <a:solidFill>
            <a:srgbClr val="D4E2C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hlinkClick r:id="rId3" action="ppaction://hlinksldjump"/>
            <a:extLst>
              <a:ext uri="{FF2B5EF4-FFF2-40B4-BE49-F238E27FC236}">
                <a16:creationId xmlns:a16="http://schemas.microsoft.com/office/drawing/2014/main" id="{55AD3CDA-19D4-5F4B-BF05-866136B72363}"/>
              </a:ext>
            </a:extLst>
          </p:cNvPr>
          <p:cNvSpPr txBox="1"/>
          <p:nvPr/>
        </p:nvSpPr>
        <p:spPr>
          <a:xfrm>
            <a:off x="2383102" y="5823386"/>
            <a:ext cx="130008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3" action="ppaction://hlinksldjump"/>
              </a:rPr>
              <a:t>C</a:t>
            </a:r>
            <a:r>
              <a:rPr lang="en-US" b="1" u="sng" dirty="0">
                <a:solidFill>
                  <a:schemeClr val="accent5">
                    <a:lumMod val="75000"/>
                  </a:schemeClr>
                </a:solidFill>
              </a:rPr>
              <a:t>ONTENTS</a:t>
            </a:r>
          </a:p>
        </p:txBody>
      </p:sp>
      <p:sp>
        <p:nvSpPr>
          <p:cNvPr id="7" name="TextBox 6">
            <a:hlinkClick r:id="" action="ppaction://hlinkshowjump?jump=nextslide"/>
            <a:extLst>
              <a:ext uri="{FF2B5EF4-FFF2-40B4-BE49-F238E27FC236}">
                <a16:creationId xmlns:a16="http://schemas.microsoft.com/office/drawing/2014/main" id="{E6387320-973C-A146-A452-C4BAF6768A9A}"/>
              </a:ext>
            </a:extLst>
          </p:cNvPr>
          <p:cNvSpPr txBox="1"/>
          <p:nvPr/>
        </p:nvSpPr>
        <p:spPr>
          <a:xfrm>
            <a:off x="1133901" y="5823386"/>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spTree>
    <p:extLst>
      <p:ext uri="{BB962C8B-B14F-4D97-AF65-F5344CB8AC3E}">
        <p14:creationId xmlns:p14="http://schemas.microsoft.com/office/powerpoint/2010/main" val="154807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C6D6C4-76B9-5641-B2B1-34863D89FCFD}"/>
              </a:ext>
            </a:extLst>
          </p:cNvPr>
          <p:cNvSpPr>
            <a:spLocks noGrp="1"/>
          </p:cNvSpPr>
          <p:nvPr>
            <p:ph type="title"/>
          </p:nvPr>
        </p:nvSpPr>
        <p:spPr/>
        <p:txBody>
          <a:bodyPr/>
          <a:lstStyle/>
          <a:p>
            <a:r>
              <a:rPr lang="en-US" dirty="0">
                <a:solidFill>
                  <a:schemeClr val="bg1"/>
                </a:solidFill>
              </a:rPr>
              <a:t>Intro-3</a:t>
            </a:r>
            <a:br>
              <a:rPr lang="en-US" dirty="0">
                <a:solidFill>
                  <a:schemeClr val="bg1"/>
                </a:solidFill>
              </a:rPr>
            </a:br>
            <a:r>
              <a:rPr lang="en-US" dirty="0">
                <a:solidFill>
                  <a:schemeClr val="bg1"/>
                </a:solidFill>
              </a:rPr>
              <a:t>n</a:t>
            </a:r>
          </a:p>
        </p:txBody>
      </p:sp>
      <p:pic>
        <p:nvPicPr>
          <p:cNvPr id="16" name="Picture 15">
            <a:extLst>
              <a:ext uri="{FF2B5EF4-FFF2-40B4-BE49-F238E27FC236}">
                <a16:creationId xmlns:a16="http://schemas.microsoft.com/office/drawing/2014/main" id="{18A1D745-A038-A34D-A088-95124033F1A6}"/>
              </a:ext>
            </a:extLst>
          </p:cNvPr>
          <p:cNvPicPr>
            <a:picLocks noChangeAspect="1"/>
          </p:cNvPicPr>
          <p:nvPr/>
        </p:nvPicPr>
        <p:blipFill>
          <a:blip r:embed="rId3"/>
          <a:stretch>
            <a:fillRect/>
          </a:stretch>
        </p:blipFill>
        <p:spPr>
          <a:xfrm>
            <a:off x="4013255" y="471834"/>
            <a:ext cx="4250792" cy="914034"/>
          </a:xfrm>
          <a:prstGeom prst="rect">
            <a:avLst/>
          </a:prstGeom>
        </p:spPr>
      </p:pic>
      <p:sp>
        <p:nvSpPr>
          <p:cNvPr id="17" name="TextBox 16">
            <a:extLst>
              <a:ext uri="{FF2B5EF4-FFF2-40B4-BE49-F238E27FC236}">
                <a16:creationId xmlns:a16="http://schemas.microsoft.com/office/drawing/2014/main" id="{57ED0D47-0171-454A-9E1F-51ABC113B68B}"/>
              </a:ext>
            </a:extLst>
          </p:cNvPr>
          <p:cNvSpPr txBox="1"/>
          <p:nvPr/>
        </p:nvSpPr>
        <p:spPr>
          <a:xfrm>
            <a:off x="1479759" y="1945401"/>
            <a:ext cx="9232480" cy="4062651"/>
          </a:xfrm>
          <a:prstGeom prst="rect">
            <a:avLst/>
          </a:prstGeom>
          <a:noFill/>
        </p:spPr>
        <p:txBody>
          <a:bodyPr wrap="square" rtlCol="0">
            <a:spAutoFit/>
          </a:bodyPr>
          <a:lstStyle/>
          <a:p>
            <a:r>
              <a:rPr lang="en-US" sz="2400" dirty="0">
                <a:solidFill>
                  <a:schemeClr val="accent6">
                    <a:lumMod val="75000"/>
                  </a:schemeClr>
                </a:solidFill>
              </a:rPr>
              <a:t>Participating Friends may find it useful to annotate a copy of these </a:t>
            </a:r>
          </a:p>
          <a:p>
            <a:r>
              <a:rPr lang="en-US" sz="2400" dirty="0">
                <a:solidFill>
                  <a:schemeClr val="accent6">
                    <a:lumMod val="75000"/>
                  </a:schemeClr>
                </a:solidFill>
              </a:rPr>
              <a:t>Legislative Priorities for their own use. </a:t>
            </a:r>
          </a:p>
          <a:p>
            <a:endParaRPr lang="en-US" sz="2400" dirty="0">
              <a:solidFill>
                <a:schemeClr val="accent6">
                  <a:lumMod val="75000"/>
                </a:schemeClr>
              </a:solidFill>
            </a:endParaRPr>
          </a:p>
          <a:p>
            <a:r>
              <a:rPr lang="en-US" sz="2400" dirty="0">
                <a:solidFill>
                  <a:schemeClr val="accent6">
                    <a:lumMod val="75000"/>
                  </a:schemeClr>
                </a:solidFill>
              </a:rPr>
              <a:t>The annotations might include. </a:t>
            </a:r>
          </a:p>
          <a:p>
            <a:pPr marL="752475" indent="-404813">
              <a:buFont typeface="Arial" panose="020B0604020202020204" pitchFamily="34" charset="0"/>
              <a:buChar char="•"/>
            </a:pPr>
            <a:r>
              <a:rPr lang="en-US" sz="2400" dirty="0">
                <a:solidFill>
                  <a:schemeClr val="accent6">
                    <a:lumMod val="75000"/>
                  </a:schemeClr>
                </a:solidFill>
              </a:rPr>
              <a:t>The names and emails of others from their Legislative District (LD)</a:t>
            </a:r>
          </a:p>
          <a:p>
            <a:pPr marL="752475" indent="-404813">
              <a:buFont typeface="Arial" panose="020B0604020202020204" pitchFamily="34" charset="0"/>
              <a:buChar char="•"/>
            </a:pPr>
            <a:r>
              <a:rPr lang="en-US" sz="2400" dirty="0">
                <a:solidFill>
                  <a:schemeClr val="accent6">
                    <a:lumMod val="75000"/>
                  </a:schemeClr>
                </a:solidFill>
              </a:rPr>
              <a:t>The names of their Representatives and Senator, along with their committee memberships and leadership roles</a:t>
            </a:r>
          </a:p>
          <a:p>
            <a:pPr marL="752475" indent="-404813">
              <a:buFont typeface="Arial" panose="020B0604020202020204" pitchFamily="34" charset="0"/>
              <a:buChar char="•"/>
            </a:pPr>
            <a:r>
              <a:rPr lang="en-US" sz="2400" dirty="0">
                <a:solidFill>
                  <a:schemeClr val="accent6">
                    <a:lumMod val="75000"/>
                  </a:schemeClr>
                </a:solidFill>
              </a:rPr>
              <a:t>Whether their Representatives or Senator sponsored any of our priority bills</a:t>
            </a:r>
          </a:p>
          <a:p>
            <a:pPr marL="752475" indent="-404813">
              <a:buFont typeface="Arial" panose="020B0604020202020204" pitchFamily="34" charset="0"/>
              <a:buChar char="•"/>
            </a:pPr>
            <a:r>
              <a:rPr lang="en-US" sz="2400" dirty="0">
                <a:solidFill>
                  <a:schemeClr val="accent6">
                    <a:lumMod val="75000"/>
                  </a:schemeClr>
                </a:solidFill>
              </a:rPr>
              <a:t>Where bills stand in the legislative process</a:t>
            </a:r>
          </a:p>
          <a:p>
            <a:pPr marL="285750" indent="-285750">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053E8DC1-C32B-3540-A041-DC40D5875C08}"/>
              </a:ext>
            </a:extLst>
          </p:cNvPr>
          <p:cNvSpPr/>
          <p:nvPr/>
        </p:nvSpPr>
        <p:spPr>
          <a:xfrm rot="5400000">
            <a:off x="5983458" y="-3332548"/>
            <a:ext cx="225083" cy="9924197"/>
          </a:xfrm>
          <a:prstGeom prst="rect">
            <a:avLst/>
          </a:prstGeom>
          <a:solidFill>
            <a:srgbClr val="D4E2C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hlinkClick r:id="rId4" action="ppaction://hlinksldjump"/>
            <a:extLst>
              <a:ext uri="{FF2B5EF4-FFF2-40B4-BE49-F238E27FC236}">
                <a16:creationId xmlns:a16="http://schemas.microsoft.com/office/drawing/2014/main" id="{F73AD2C8-EEE2-2A4F-B726-2B248B4B979E}"/>
              </a:ext>
            </a:extLst>
          </p:cNvPr>
          <p:cNvSpPr txBox="1"/>
          <p:nvPr/>
        </p:nvSpPr>
        <p:spPr>
          <a:xfrm>
            <a:off x="2327251" y="5823386"/>
            <a:ext cx="130008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4" action="ppaction://hlinksldjump"/>
              </a:rPr>
              <a:t>C</a:t>
            </a:r>
            <a:r>
              <a:rPr lang="en-US" b="1" u="sng" dirty="0">
                <a:solidFill>
                  <a:schemeClr val="accent5">
                    <a:lumMod val="75000"/>
                  </a:schemeClr>
                </a:solidFill>
              </a:rPr>
              <a:t>ONTENTS</a:t>
            </a:r>
          </a:p>
        </p:txBody>
      </p:sp>
      <p:sp>
        <p:nvSpPr>
          <p:cNvPr id="7" name="TextBox 6">
            <a:hlinkClick r:id="" action="ppaction://hlinkshowjump?jump=nextslide"/>
            <a:extLst>
              <a:ext uri="{FF2B5EF4-FFF2-40B4-BE49-F238E27FC236}">
                <a16:creationId xmlns:a16="http://schemas.microsoft.com/office/drawing/2014/main" id="{C338E252-A46E-9C48-8483-83969E4B2FDE}"/>
              </a:ext>
            </a:extLst>
          </p:cNvPr>
          <p:cNvSpPr txBox="1"/>
          <p:nvPr/>
        </p:nvSpPr>
        <p:spPr>
          <a:xfrm>
            <a:off x="1214236" y="5823386"/>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spTree>
    <p:extLst>
      <p:ext uri="{BB962C8B-B14F-4D97-AF65-F5344CB8AC3E}">
        <p14:creationId xmlns:p14="http://schemas.microsoft.com/office/powerpoint/2010/main" val="297551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C6D6C4-76B9-5641-B2B1-34863D89FCFD}"/>
              </a:ext>
            </a:extLst>
          </p:cNvPr>
          <p:cNvSpPr>
            <a:spLocks noGrp="1"/>
          </p:cNvSpPr>
          <p:nvPr>
            <p:ph type="title"/>
          </p:nvPr>
        </p:nvSpPr>
        <p:spPr>
          <a:xfrm>
            <a:off x="606975" y="416529"/>
            <a:ext cx="10515600" cy="1325563"/>
          </a:xfrm>
        </p:spPr>
        <p:txBody>
          <a:bodyPr/>
          <a:lstStyle/>
          <a:p>
            <a:r>
              <a:rPr lang="en-US" dirty="0">
                <a:solidFill>
                  <a:schemeClr val="bg1"/>
                </a:solidFill>
              </a:rPr>
              <a:t>Intro-4</a:t>
            </a:r>
            <a:br>
              <a:rPr lang="en-US" dirty="0">
                <a:solidFill>
                  <a:schemeClr val="bg1"/>
                </a:solidFill>
              </a:rPr>
            </a:br>
            <a:r>
              <a:rPr lang="en-US" dirty="0">
                <a:solidFill>
                  <a:schemeClr val="bg1"/>
                </a:solidFill>
              </a:rPr>
              <a:t>n</a:t>
            </a:r>
          </a:p>
        </p:txBody>
      </p:sp>
      <p:pic>
        <p:nvPicPr>
          <p:cNvPr id="16" name="Picture 15">
            <a:extLst>
              <a:ext uri="{FF2B5EF4-FFF2-40B4-BE49-F238E27FC236}">
                <a16:creationId xmlns:a16="http://schemas.microsoft.com/office/drawing/2014/main" id="{18A1D745-A038-A34D-A088-95124033F1A6}"/>
              </a:ext>
            </a:extLst>
          </p:cNvPr>
          <p:cNvPicPr>
            <a:picLocks noChangeAspect="1"/>
          </p:cNvPicPr>
          <p:nvPr/>
        </p:nvPicPr>
        <p:blipFill>
          <a:blip r:embed="rId2"/>
          <a:stretch>
            <a:fillRect/>
          </a:stretch>
        </p:blipFill>
        <p:spPr>
          <a:xfrm>
            <a:off x="4013255" y="471834"/>
            <a:ext cx="4250792" cy="914034"/>
          </a:xfrm>
          <a:prstGeom prst="rect">
            <a:avLst/>
          </a:prstGeom>
        </p:spPr>
      </p:pic>
      <p:sp>
        <p:nvSpPr>
          <p:cNvPr id="17" name="TextBox 16">
            <a:extLst>
              <a:ext uri="{FF2B5EF4-FFF2-40B4-BE49-F238E27FC236}">
                <a16:creationId xmlns:a16="http://schemas.microsoft.com/office/drawing/2014/main" id="{57ED0D47-0171-454A-9E1F-51ABC113B68B}"/>
              </a:ext>
            </a:extLst>
          </p:cNvPr>
          <p:cNvSpPr txBox="1"/>
          <p:nvPr/>
        </p:nvSpPr>
        <p:spPr>
          <a:xfrm>
            <a:off x="1479759" y="2644170"/>
            <a:ext cx="9232480" cy="2677656"/>
          </a:xfrm>
          <a:prstGeom prst="rect">
            <a:avLst/>
          </a:prstGeom>
          <a:noFill/>
        </p:spPr>
        <p:txBody>
          <a:bodyPr wrap="square" rtlCol="0">
            <a:spAutoFit/>
          </a:bodyPr>
          <a:lstStyle/>
          <a:p>
            <a:r>
              <a:rPr lang="en-US" sz="2400" dirty="0">
                <a:solidFill>
                  <a:schemeClr val="accent6">
                    <a:lumMod val="75000"/>
                  </a:schemeClr>
                </a:solidFill>
              </a:rPr>
              <a:t>This “Cookbook” is an exercise in annotating a Legislative Priorities information sheet with data from the Legislature’s website, </a:t>
            </a:r>
            <a:r>
              <a:rPr lang="en-US" sz="2400" dirty="0">
                <a:solidFill>
                  <a:schemeClr val="accent6">
                    <a:lumMod val="75000"/>
                  </a:schemeClr>
                </a:solidFill>
                <a:hlinkClick r:id="rId3"/>
              </a:rPr>
              <a:t>http://www.leg.wa.gov/</a:t>
            </a:r>
            <a:endParaRPr lang="en-US" sz="2400" dirty="0">
              <a:solidFill>
                <a:schemeClr val="accent6">
                  <a:lumMod val="75000"/>
                </a:schemeClr>
              </a:solidFill>
            </a:endParaRPr>
          </a:p>
          <a:p>
            <a:endParaRPr lang="en-US" sz="2400" dirty="0">
              <a:solidFill>
                <a:schemeClr val="accent6">
                  <a:lumMod val="75000"/>
                </a:schemeClr>
              </a:solidFill>
            </a:endParaRPr>
          </a:p>
          <a:p>
            <a:r>
              <a:rPr lang="en-US" sz="2400" dirty="0">
                <a:solidFill>
                  <a:schemeClr val="accent6">
                    <a:lumMod val="75000"/>
                  </a:schemeClr>
                </a:solidFill>
              </a:rPr>
              <a:t>You may find this useful when speaking with your Legislators</a:t>
            </a:r>
          </a:p>
          <a:p>
            <a:r>
              <a:rPr lang="en-US" sz="2400" dirty="0">
                <a:solidFill>
                  <a:schemeClr val="accent6">
                    <a:lumMod val="75000"/>
                  </a:schemeClr>
                </a:solidFill>
              </a:rPr>
              <a:t>And you will become more familiar with the Legislature’s website and  the wealth of information available on it.</a:t>
            </a:r>
          </a:p>
        </p:txBody>
      </p:sp>
      <p:sp>
        <p:nvSpPr>
          <p:cNvPr id="5" name="Rectangle 4">
            <a:extLst>
              <a:ext uri="{FF2B5EF4-FFF2-40B4-BE49-F238E27FC236}">
                <a16:creationId xmlns:a16="http://schemas.microsoft.com/office/drawing/2014/main" id="{053E8DC1-C32B-3540-A041-DC40D5875C08}"/>
              </a:ext>
            </a:extLst>
          </p:cNvPr>
          <p:cNvSpPr/>
          <p:nvPr/>
        </p:nvSpPr>
        <p:spPr>
          <a:xfrm rot="5400000">
            <a:off x="5983458" y="-3332548"/>
            <a:ext cx="225083" cy="9924197"/>
          </a:xfrm>
          <a:prstGeom prst="rect">
            <a:avLst/>
          </a:prstGeom>
          <a:solidFill>
            <a:srgbClr val="D4E2C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hlinkClick r:id="rId4" action="ppaction://hlinksldjump"/>
            <a:extLst>
              <a:ext uri="{FF2B5EF4-FFF2-40B4-BE49-F238E27FC236}">
                <a16:creationId xmlns:a16="http://schemas.microsoft.com/office/drawing/2014/main" id="{A85C2A06-320E-AE4F-AF0A-9D31C5883DCF}"/>
              </a:ext>
            </a:extLst>
          </p:cNvPr>
          <p:cNvSpPr txBox="1"/>
          <p:nvPr/>
        </p:nvSpPr>
        <p:spPr>
          <a:xfrm>
            <a:off x="2317788" y="5823386"/>
            <a:ext cx="130008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4" action="ppaction://hlinksldjump"/>
              </a:rPr>
              <a:t>C</a:t>
            </a:r>
            <a:r>
              <a:rPr lang="en-US" b="1" u="sng" dirty="0">
                <a:solidFill>
                  <a:schemeClr val="accent5">
                    <a:lumMod val="75000"/>
                  </a:schemeClr>
                </a:solidFill>
              </a:rPr>
              <a:t>ONTENTS</a:t>
            </a:r>
          </a:p>
        </p:txBody>
      </p:sp>
      <p:sp>
        <p:nvSpPr>
          <p:cNvPr id="7" name="TextBox 6">
            <a:hlinkClick r:id="" action="ppaction://hlinkshowjump?jump=nextslide"/>
            <a:extLst>
              <a:ext uri="{FF2B5EF4-FFF2-40B4-BE49-F238E27FC236}">
                <a16:creationId xmlns:a16="http://schemas.microsoft.com/office/drawing/2014/main" id="{1E85261B-2303-AD4A-9DF2-F30A8FF88CDC}"/>
              </a:ext>
            </a:extLst>
          </p:cNvPr>
          <p:cNvSpPr txBox="1"/>
          <p:nvPr/>
        </p:nvSpPr>
        <p:spPr>
          <a:xfrm>
            <a:off x="1056013" y="5854572"/>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spTree>
    <p:extLst>
      <p:ext uri="{BB962C8B-B14F-4D97-AF65-F5344CB8AC3E}">
        <p14:creationId xmlns:p14="http://schemas.microsoft.com/office/powerpoint/2010/main" val="412376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971C-F445-7A42-8E5D-1B91A9412683}"/>
              </a:ext>
            </a:extLst>
          </p:cNvPr>
          <p:cNvSpPr>
            <a:spLocks noGrp="1"/>
          </p:cNvSpPr>
          <p:nvPr>
            <p:ph type="title"/>
          </p:nvPr>
        </p:nvSpPr>
        <p:spPr>
          <a:xfrm>
            <a:off x="838200" y="365126"/>
            <a:ext cx="10515600" cy="854074"/>
          </a:xfrm>
          <a:solidFill>
            <a:schemeClr val="accent5">
              <a:lumMod val="75000"/>
            </a:schemeClr>
          </a:solidFill>
        </p:spPr>
        <p:txBody>
          <a:bodyPr/>
          <a:lstStyle/>
          <a:p>
            <a:pPr algn="ctr"/>
            <a:r>
              <a:rPr lang="en-US" dirty="0">
                <a:solidFill>
                  <a:schemeClr val="bg1"/>
                </a:solidFill>
              </a:rPr>
              <a:t>An Example of Possible Notes</a:t>
            </a:r>
          </a:p>
        </p:txBody>
      </p:sp>
      <p:pic>
        <p:nvPicPr>
          <p:cNvPr id="5" name="Content Placeholder 4">
            <a:extLst>
              <a:ext uri="{FF2B5EF4-FFF2-40B4-BE49-F238E27FC236}">
                <a16:creationId xmlns:a16="http://schemas.microsoft.com/office/drawing/2014/main" id="{388B4E19-1102-EC49-88B8-9C43033ACA39}"/>
              </a:ext>
            </a:extLst>
          </p:cNvPr>
          <p:cNvPicPr>
            <a:picLocks noGrp="1" noChangeAspect="1"/>
          </p:cNvPicPr>
          <p:nvPr>
            <p:ph idx="1"/>
          </p:nvPr>
        </p:nvPicPr>
        <p:blipFill>
          <a:blip r:embed="rId2"/>
          <a:stretch>
            <a:fillRect/>
          </a:stretch>
        </p:blipFill>
        <p:spPr>
          <a:xfrm>
            <a:off x="4441256" y="1275104"/>
            <a:ext cx="6013804" cy="5385271"/>
          </a:xfrm>
        </p:spPr>
      </p:pic>
      <p:sp>
        <p:nvSpPr>
          <p:cNvPr id="6" name="TextBox 5">
            <a:extLst>
              <a:ext uri="{FF2B5EF4-FFF2-40B4-BE49-F238E27FC236}">
                <a16:creationId xmlns:a16="http://schemas.microsoft.com/office/drawing/2014/main" id="{01BA05A7-A974-FB4B-8FB9-2C7736E3AA8E}"/>
              </a:ext>
            </a:extLst>
          </p:cNvPr>
          <p:cNvSpPr txBox="1"/>
          <p:nvPr/>
        </p:nvSpPr>
        <p:spPr>
          <a:xfrm>
            <a:off x="818409" y="4760713"/>
            <a:ext cx="3231776" cy="1154162"/>
          </a:xfrm>
          <a:prstGeom prst="rect">
            <a:avLst/>
          </a:prstGeom>
          <a:noFill/>
          <a:ln w="38100">
            <a:solidFill>
              <a:schemeClr val="accent6">
                <a:lumMod val="75000"/>
              </a:schemeClr>
            </a:solidFill>
          </a:ln>
        </p:spPr>
        <p:txBody>
          <a:bodyPr wrap="square" rtlCol="0">
            <a:spAutoFit/>
          </a:bodyPr>
          <a:lstStyle/>
          <a:p>
            <a:pPr marL="68263"/>
            <a:r>
              <a:rPr lang="en-US" sz="2000" dirty="0">
                <a:solidFill>
                  <a:srgbClr val="FF0000"/>
                </a:solidFill>
              </a:rPr>
              <a:t>The bill’s status in the legislative process today</a:t>
            </a:r>
          </a:p>
          <a:p>
            <a:pPr marL="68263"/>
            <a:endParaRPr lang="en-US" sz="900" dirty="0">
              <a:solidFill>
                <a:srgbClr val="0652FF"/>
              </a:solidFill>
            </a:endParaRPr>
          </a:p>
          <a:p>
            <a:pPr marL="68263"/>
            <a:r>
              <a:rPr lang="en-US" sz="2000" dirty="0">
                <a:solidFill>
                  <a:srgbClr val="0652FF"/>
                </a:solidFill>
              </a:rPr>
              <a:t>Notes about Legislators</a:t>
            </a:r>
          </a:p>
        </p:txBody>
      </p:sp>
      <p:sp>
        <p:nvSpPr>
          <p:cNvPr id="7" name="Left Brace 6">
            <a:extLst>
              <a:ext uri="{FF2B5EF4-FFF2-40B4-BE49-F238E27FC236}">
                <a16:creationId xmlns:a16="http://schemas.microsoft.com/office/drawing/2014/main" id="{B4774B32-D1A1-504F-A1E5-93EBC83C8BA3}"/>
              </a:ext>
            </a:extLst>
          </p:cNvPr>
          <p:cNvSpPr/>
          <p:nvPr/>
        </p:nvSpPr>
        <p:spPr>
          <a:xfrm>
            <a:off x="4066908" y="2588758"/>
            <a:ext cx="465508" cy="1659685"/>
          </a:xfrm>
          <a:prstGeom prst="leftBrace">
            <a:avLst>
              <a:gd name="adj1" fmla="val 365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0DF4471F-338B-D347-BA43-CCC47CB7AE27}"/>
              </a:ext>
            </a:extLst>
          </p:cNvPr>
          <p:cNvSpPr txBox="1"/>
          <p:nvPr/>
        </p:nvSpPr>
        <p:spPr>
          <a:xfrm>
            <a:off x="838200" y="2360104"/>
            <a:ext cx="3231776" cy="1569660"/>
          </a:xfrm>
          <a:prstGeom prst="rect">
            <a:avLst/>
          </a:prstGeom>
          <a:noFill/>
          <a:ln w="38100">
            <a:solidFill>
              <a:schemeClr val="accent6">
                <a:lumMod val="75000"/>
              </a:schemeClr>
            </a:solidFill>
          </a:ln>
        </p:spPr>
        <p:txBody>
          <a:bodyPr wrap="square" rtlCol="0">
            <a:spAutoFit/>
          </a:bodyPr>
          <a:lstStyle/>
          <a:p>
            <a:pPr marL="125413"/>
            <a:r>
              <a:rPr lang="en-US" sz="2400" b="1" dirty="0">
                <a:solidFill>
                  <a:schemeClr val="accent6">
                    <a:lumMod val="75000"/>
                  </a:schemeClr>
                </a:solidFill>
              </a:rPr>
              <a:t>45</a:t>
            </a:r>
            <a:r>
              <a:rPr lang="en-US" sz="2400" b="1" baseline="30000" dirty="0">
                <a:solidFill>
                  <a:schemeClr val="accent6">
                    <a:lumMod val="75000"/>
                  </a:schemeClr>
                </a:solidFill>
              </a:rPr>
              <a:t>th</a:t>
            </a:r>
            <a:r>
              <a:rPr lang="en-US" sz="2400" b="1" dirty="0">
                <a:solidFill>
                  <a:schemeClr val="accent6">
                    <a:lumMod val="75000"/>
                  </a:schemeClr>
                </a:solidFill>
              </a:rPr>
              <a:t> Legislative District (LD) Legislators, their leadership roles and committees</a:t>
            </a:r>
          </a:p>
        </p:txBody>
      </p:sp>
      <p:cxnSp>
        <p:nvCxnSpPr>
          <p:cNvPr id="9" name="Straight Arrow Connector 8">
            <a:extLst>
              <a:ext uri="{FF2B5EF4-FFF2-40B4-BE49-F238E27FC236}">
                <a16:creationId xmlns:a16="http://schemas.microsoft.com/office/drawing/2014/main" id="{09E24528-F1C7-D440-A237-F32FEC4DFB5C}"/>
              </a:ext>
            </a:extLst>
          </p:cNvPr>
          <p:cNvCxnSpPr>
            <a:cxnSpLocks/>
          </p:cNvCxnSpPr>
          <p:nvPr/>
        </p:nvCxnSpPr>
        <p:spPr>
          <a:xfrm>
            <a:off x="4066908" y="5551714"/>
            <a:ext cx="676936" cy="2257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hlinkClick r:id="" action="ppaction://hlinkshowjump?jump=nextslide"/>
            <a:extLst>
              <a:ext uri="{FF2B5EF4-FFF2-40B4-BE49-F238E27FC236}">
                <a16:creationId xmlns:a16="http://schemas.microsoft.com/office/drawing/2014/main" id="{24913047-1C28-4C46-B294-F2CFF254774A}"/>
              </a:ext>
            </a:extLst>
          </p:cNvPr>
          <p:cNvSpPr txBox="1"/>
          <p:nvPr/>
        </p:nvSpPr>
        <p:spPr>
          <a:xfrm>
            <a:off x="818409" y="6153130"/>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sp>
        <p:nvSpPr>
          <p:cNvPr id="12" name="TextBox 11">
            <a:hlinkClick r:id="rId3" action="ppaction://hlinksldjump"/>
            <a:extLst>
              <a:ext uri="{FF2B5EF4-FFF2-40B4-BE49-F238E27FC236}">
                <a16:creationId xmlns:a16="http://schemas.microsoft.com/office/drawing/2014/main" id="{FDA65D79-10C7-9C42-8AC5-C0831DE47C62}"/>
              </a:ext>
            </a:extLst>
          </p:cNvPr>
          <p:cNvSpPr txBox="1"/>
          <p:nvPr/>
        </p:nvSpPr>
        <p:spPr>
          <a:xfrm>
            <a:off x="1929549" y="6153130"/>
            <a:ext cx="130008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3" action="ppaction://hlinksldjump"/>
              </a:rPr>
              <a:t>C</a:t>
            </a:r>
            <a:r>
              <a:rPr lang="en-US" b="1" u="sng" dirty="0">
                <a:solidFill>
                  <a:schemeClr val="accent5">
                    <a:lumMod val="75000"/>
                  </a:schemeClr>
                </a:solidFill>
              </a:rPr>
              <a:t>ONTENTS</a:t>
            </a:r>
          </a:p>
        </p:txBody>
      </p:sp>
    </p:spTree>
    <p:extLst>
      <p:ext uri="{BB962C8B-B14F-4D97-AF65-F5344CB8AC3E}">
        <p14:creationId xmlns:p14="http://schemas.microsoft.com/office/powerpoint/2010/main" val="71973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400-7E25-D44C-8E2D-A03A39E056FF}"/>
              </a:ext>
            </a:extLst>
          </p:cNvPr>
          <p:cNvSpPr>
            <a:spLocks noGrp="1"/>
          </p:cNvSpPr>
          <p:nvPr>
            <p:ph type="title"/>
          </p:nvPr>
        </p:nvSpPr>
        <p:spPr>
          <a:solidFill>
            <a:schemeClr val="accent5">
              <a:lumMod val="75000"/>
            </a:schemeClr>
          </a:solidFill>
        </p:spPr>
        <p:txBody>
          <a:bodyPr/>
          <a:lstStyle/>
          <a:p>
            <a:pPr algn="ctr"/>
            <a:r>
              <a:rPr lang="en-US" dirty="0">
                <a:solidFill>
                  <a:schemeClr val="bg1"/>
                </a:solidFill>
              </a:rPr>
              <a:t>Helpful Information from the </a:t>
            </a:r>
            <a:br>
              <a:rPr lang="en-US" dirty="0">
                <a:solidFill>
                  <a:schemeClr val="bg1"/>
                </a:solidFill>
              </a:rPr>
            </a:br>
            <a:r>
              <a:rPr lang="en-US" dirty="0">
                <a:solidFill>
                  <a:schemeClr val="bg1"/>
                </a:solidFill>
              </a:rPr>
              <a:t>Legislature’s Website</a:t>
            </a:r>
          </a:p>
        </p:txBody>
      </p:sp>
      <p:sp>
        <p:nvSpPr>
          <p:cNvPr id="3" name="Content Placeholder 2">
            <a:extLst>
              <a:ext uri="{FF2B5EF4-FFF2-40B4-BE49-F238E27FC236}">
                <a16:creationId xmlns:a16="http://schemas.microsoft.com/office/drawing/2014/main" id="{0B3FEFB7-B7ED-214E-8864-6990042A5BD0}"/>
              </a:ext>
            </a:extLst>
          </p:cNvPr>
          <p:cNvSpPr>
            <a:spLocks noGrp="1"/>
          </p:cNvSpPr>
          <p:nvPr>
            <p:ph idx="1"/>
          </p:nvPr>
        </p:nvSpPr>
        <p:spPr>
          <a:xfrm>
            <a:off x="908054" y="1690688"/>
            <a:ext cx="10515600" cy="4351338"/>
          </a:xfrm>
        </p:spPr>
        <p:txBody>
          <a:bodyPr/>
          <a:lstStyle/>
          <a:p>
            <a:pPr marL="746125" indent="-288925"/>
            <a:r>
              <a:rPr lang="en-US" dirty="0">
                <a:solidFill>
                  <a:schemeClr val="accent6">
                    <a:lumMod val="75000"/>
                  </a:schemeClr>
                </a:solidFill>
              </a:rPr>
              <a:t>Your Legislators’ Committees</a:t>
            </a:r>
          </a:p>
          <a:p>
            <a:pPr marL="693738" indent="-223838"/>
            <a:r>
              <a:rPr lang="en-US" dirty="0">
                <a:solidFill>
                  <a:schemeClr val="accent6">
                    <a:lumMod val="75000"/>
                  </a:schemeClr>
                </a:solidFill>
              </a:rPr>
              <a:t>Your Legislators’ Leadership Roles within their Party and Committees</a:t>
            </a:r>
          </a:p>
          <a:p>
            <a:pPr marL="693738" indent="-223838"/>
            <a:r>
              <a:rPr lang="en-US" dirty="0">
                <a:solidFill>
                  <a:schemeClr val="accent6">
                    <a:lumMod val="75000"/>
                  </a:schemeClr>
                </a:solidFill>
              </a:rPr>
              <a:t>Sponsors for the Quaker Voice Priority Bills, especially if your Legislator sponsored one of them</a:t>
            </a:r>
          </a:p>
          <a:p>
            <a:pPr marL="693738" indent="-223838"/>
            <a:r>
              <a:rPr lang="en-US" dirty="0">
                <a:solidFill>
                  <a:schemeClr val="accent6">
                    <a:lumMod val="75000"/>
                  </a:schemeClr>
                </a:solidFill>
              </a:rPr>
              <a:t>Where the Priority Bills are in the Legislative Process</a:t>
            </a:r>
          </a:p>
          <a:p>
            <a:pPr marL="469900" indent="0">
              <a:buNone/>
            </a:pPr>
            <a:endParaRPr lang="en-US" sz="500" dirty="0">
              <a:solidFill>
                <a:schemeClr val="accent6">
                  <a:lumMod val="75000"/>
                </a:schemeClr>
              </a:solidFill>
            </a:endParaRPr>
          </a:p>
          <a:p>
            <a:pPr marL="404813" indent="0">
              <a:buNone/>
            </a:pPr>
            <a:r>
              <a:rPr lang="en-US" dirty="0">
                <a:solidFill>
                  <a:schemeClr val="accent6">
                    <a:lumMod val="75000"/>
                  </a:schemeClr>
                </a:solidFill>
              </a:rPr>
              <a:t>Having this information handy may contribute to what you say in a meeting, for example, membership in a committee considering one of our bills or sponsoring one of our bills (thank them).</a:t>
            </a:r>
          </a:p>
        </p:txBody>
      </p:sp>
      <p:sp>
        <p:nvSpPr>
          <p:cNvPr id="4" name="TextBox 3">
            <a:hlinkClick r:id="rId3" action="ppaction://hlinksldjump"/>
            <a:extLst>
              <a:ext uri="{FF2B5EF4-FFF2-40B4-BE49-F238E27FC236}">
                <a16:creationId xmlns:a16="http://schemas.microsoft.com/office/drawing/2014/main" id="{D2FA9C76-5749-B347-86B6-0A9E9EC15EDA}"/>
              </a:ext>
            </a:extLst>
          </p:cNvPr>
          <p:cNvSpPr txBox="1"/>
          <p:nvPr/>
        </p:nvSpPr>
        <p:spPr>
          <a:xfrm>
            <a:off x="838199" y="5998420"/>
            <a:ext cx="1425429"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Get Started</a:t>
            </a:r>
          </a:p>
        </p:txBody>
      </p:sp>
      <p:sp>
        <p:nvSpPr>
          <p:cNvPr id="7" name="TextBox 6">
            <a:hlinkClick r:id="" action="ppaction://hlinkshowjump?jump=lastslide"/>
            <a:extLst>
              <a:ext uri="{FF2B5EF4-FFF2-40B4-BE49-F238E27FC236}">
                <a16:creationId xmlns:a16="http://schemas.microsoft.com/office/drawing/2014/main" id="{EF937B75-376B-CB40-9A77-48342193EA64}"/>
              </a:ext>
            </a:extLst>
          </p:cNvPr>
          <p:cNvSpPr txBox="1"/>
          <p:nvPr/>
        </p:nvSpPr>
        <p:spPr>
          <a:xfrm flipH="1">
            <a:off x="2466912" y="5998420"/>
            <a:ext cx="909334"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INDEX</a:t>
            </a:r>
          </a:p>
        </p:txBody>
      </p:sp>
    </p:spTree>
    <p:extLst>
      <p:ext uri="{BB962C8B-B14F-4D97-AF65-F5344CB8AC3E}">
        <p14:creationId xmlns:p14="http://schemas.microsoft.com/office/powerpoint/2010/main" val="60667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7745-5E95-5E4B-933D-3FC809665E39}"/>
              </a:ext>
            </a:extLst>
          </p:cNvPr>
          <p:cNvSpPr>
            <a:spLocks noGrp="1"/>
          </p:cNvSpPr>
          <p:nvPr>
            <p:ph type="title"/>
          </p:nvPr>
        </p:nvSpPr>
        <p:spPr>
          <a:xfrm>
            <a:off x="838200" y="450376"/>
            <a:ext cx="10515600" cy="735345"/>
          </a:xfrm>
          <a:solidFill>
            <a:schemeClr val="accent5">
              <a:lumMod val="75000"/>
            </a:schemeClr>
          </a:solidFill>
        </p:spPr>
        <p:txBody>
          <a:bodyPr/>
          <a:lstStyle/>
          <a:p>
            <a:pPr algn="ctr"/>
            <a:r>
              <a:rPr lang="en-US" dirty="0">
                <a:solidFill>
                  <a:schemeClr val="bg1"/>
                </a:solidFill>
              </a:rPr>
              <a:t>Contents</a:t>
            </a:r>
          </a:p>
        </p:txBody>
      </p:sp>
      <p:sp>
        <p:nvSpPr>
          <p:cNvPr id="5" name="TextBox 4">
            <a:hlinkClick r:id="rId3" action="ppaction://hlinksldjump"/>
            <a:extLst>
              <a:ext uri="{FF2B5EF4-FFF2-40B4-BE49-F238E27FC236}">
                <a16:creationId xmlns:a16="http://schemas.microsoft.com/office/drawing/2014/main" id="{3CC65F00-982D-D844-9730-1CBF825B2388}"/>
              </a:ext>
            </a:extLst>
          </p:cNvPr>
          <p:cNvSpPr txBox="1"/>
          <p:nvPr/>
        </p:nvSpPr>
        <p:spPr>
          <a:xfrm>
            <a:off x="5191424" y="2018546"/>
            <a:ext cx="180915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4" action="ppaction://hlinksldjump"/>
              </a:rPr>
              <a:t>Getting</a:t>
            </a:r>
            <a:r>
              <a:rPr lang="en-US" b="1" u="sng" dirty="0">
                <a:solidFill>
                  <a:schemeClr val="accent5">
                    <a:lumMod val="75000"/>
                  </a:schemeClr>
                </a:solidFill>
              </a:rPr>
              <a:t> Started</a:t>
            </a:r>
          </a:p>
        </p:txBody>
      </p:sp>
      <p:sp>
        <p:nvSpPr>
          <p:cNvPr id="6" name="TextBox 5">
            <a:hlinkClick r:id="rId5" action="ppaction://hlinksldjump"/>
            <a:extLst>
              <a:ext uri="{FF2B5EF4-FFF2-40B4-BE49-F238E27FC236}">
                <a16:creationId xmlns:a16="http://schemas.microsoft.com/office/drawing/2014/main" id="{2FA31659-C14F-2547-884F-9954657C21F7}"/>
              </a:ext>
            </a:extLst>
          </p:cNvPr>
          <p:cNvSpPr txBox="1"/>
          <p:nvPr/>
        </p:nvSpPr>
        <p:spPr>
          <a:xfrm>
            <a:off x="816590" y="3665813"/>
            <a:ext cx="2136698"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Find your </a:t>
            </a:r>
            <a:r>
              <a:rPr lang="en-US" b="1" u="sng" dirty="0">
                <a:solidFill>
                  <a:schemeClr val="accent5">
                    <a:lumMod val="75000"/>
                  </a:schemeClr>
                </a:solidFill>
                <a:hlinkClick r:id="rId6" action="ppaction://hlinksldjump"/>
              </a:rPr>
              <a:t>Senator</a:t>
            </a:r>
            <a:endParaRPr lang="en-US" b="1" u="sng" dirty="0">
              <a:solidFill>
                <a:schemeClr val="accent5">
                  <a:lumMod val="75000"/>
                </a:schemeClr>
              </a:solidFill>
            </a:endParaRPr>
          </a:p>
        </p:txBody>
      </p:sp>
      <p:sp>
        <p:nvSpPr>
          <p:cNvPr id="7" name="TextBox 6">
            <a:hlinkClick r:id="rId7" action="ppaction://hlinksldjump"/>
            <a:extLst>
              <a:ext uri="{FF2B5EF4-FFF2-40B4-BE49-F238E27FC236}">
                <a16:creationId xmlns:a16="http://schemas.microsoft.com/office/drawing/2014/main" id="{F8E723E1-6979-F046-8B0D-2F39B357CD61}"/>
              </a:ext>
            </a:extLst>
          </p:cNvPr>
          <p:cNvSpPr txBox="1"/>
          <p:nvPr/>
        </p:nvSpPr>
        <p:spPr>
          <a:xfrm>
            <a:off x="802741" y="3156140"/>
            <a:ext cx="3370176"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Find your </a:t>
            </a:r>
            <a:r>
              <a:rPr lang="en-US" b="1" u="sng" dirty="0">
                <a:solidFill>
                  <a:schemeClr val="accent5">
                    <a:lumMod val="75000"/>
                  </a:schemeClr>
                </a:solidFill>
                <a:hlinkClick r:id="rId7" action="ppaction://hlinksldjump"/>
              </a:rPr>
              <a:t>Legislative</a:t>
            </a:r>
            <a:r>
              <a:rPr lang="en-US" b="1" u="sng" dirty="0">
                <a:solidFill>
                  <a:schemeClr val="accent5">
                    <a:lumMod val="75000"/>
                  </a:schemeClr>
                </a:solidFill>
              </a:rPr>
              <a:t> District (</a:t>
            </a:r>
            <a:r>
              <a:rPr lang="en-US" b="1" u="sng" dirty="0">
                <a:solidFill>
                  <a:schemeClr val="accent5">
                    <a:lumMod val="75000"/>
                  </a:schemeClr>
                </a:solidFill>
                <a:hlinkClick r:id="rId7" action="ppaction://hlinksldjump"/>
              </a:rPr>
              <a:t>LD</a:t>
            </a:r>
            <a:r>
              <a:rPr lang="en-US" b="1" u="sng" dirty="0">
                <a:solidFill>
                  <a:schemeClr val="accent5">
                    <a:lumMod val="75000"/>
                  </a:schemeClr>
                </a:solidFill>
              </a:rPr>
              <a:t>)</a:t>
            </a:r>
          </a:p>
        </p:txBody>
      </p:sp>
      <p:sp>
        <p:nvSpPr>
          <p:cNvPr id="8" name="TextBox 7">
            <a:hlinkClick r:id="rId6" action="ppaction://hlinksldjump"/>
            <a:extLst>
              <a:ext uri="{FF2B5EF4-FFF2-40B4-BE49-F238E27FC236}">
                <a16:creationId xmlns:a16="http://schemas.microsoft.com/office/drawing/2014/main" id="{BBD5B47D-7CDF-8F49-9638-98EA3905CD1B}"/>
              </a:ext>
            </a:extLst>
          </p:cNvPr>
          <p:cNvSpPr txBox="1"/>
          <p:nvPr/>
        </p:nvSpPr>
        <p:spPr>
          <a:xfrm>
            <a:off x="802741" y="2646467"/>
            <a:ext cx="2754886"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Look for Info </a:t>
            </a:r>
            <a:r>
              <a:rPr lang="en-US" b="1" u="sng" dirty="0">
                <a:solidFill>
                  <a:schemeClr val="accent5">
                    <a:lumMod val="75000"/>
                  </a:schemeClr>
                </a:solidFill>
                <a:hlinkClick r:id="rId6" action="ppaction://hlinksldjump"/>
              </a:rPr>
              <a:t>on</a:t>
            </a:r>
            <a:r>
              <a:rPr lang="en-US" b="1" u="sng" dirty="0">
                <a:solidFill>
                  <a:schemeClr val="accent5">
                    <a:lumMod val="75000"/>
                  </a:schemeClr>
                </a:solidFill>
              </a:rPr>
              <a:t> </a:t>
            </a:r>
            <a:r>
              <a:rPr lang="en-US" b="1" u="sng" dirty="0">
                <a:solidFill>
                  <a:schemeClr val="accent5">
                    <a:lumMod val="75000"/>
                  </a:schemeClr>
                </a:solidFill>
                <a:hlinkClick r:id="rId6" action="ppaction://hlinksldjump"/>
              </a:rPr>
              <a:t>Legislators</a:t>
            </a:r>
            <a:endParaRPr lang="en-US" b="1" u="sng" dirty="0">
              <a:solidFill>
                <a:schemeClr val="accent5">
                  <a:lumMod val="75000"/>
                </a:schemeClr>
              </a:solidFill>
            </a:endParaRPr>
          </a:p>
        </p:txBody>
      </p:sp>
      <p:sp>
        <p:nvSpPr>
          <p:cNvPr id="9" name="TextBox 8">
            <a:hlinkClick r:id="rId5" action="ppaction://hlinksldjump"/>
            <a:extLst>
              <a:ext uri="{FF2B5EF4-FFF2-40B4-BE49-F238E27FC236}">
                <a16:creationId xmlns:a16="http://schemas.microsoft.com/office/drawing/2014/main" id="{CDA7F20B-9B42-8642-8714-5C79297953D5}"/>
              </a:ext>
            </a:extLst>
          </p:cNvPr>
          <p:cNvSpPr txBox="1"/>
          <p:nvPr/>
        </p:nvSpPr>
        <p:spPr>
          <a:xfrm>
            <a:off x="838200" y="4177947"/>
            <a:ext cx="2583662"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Find each </a:t>
            </a:r>
            <a:r>
              <a:rPr lang="en-US" b="1" u="sng" dirty="0">
                <a:solidFill>
                  <a:schemeClr val="accent5">
                    <a:lumMod val="75000"/>
                  </a:schemeClr>
                </a:solidFill>
                <a:hlinkClick r:id="rId8" action="ppaction://hlinksldjump"/>
              </a:rPr>
              <a:t>Representative</a:t>
            </a:r>
            <a:endParaRPr lang="en-US" b="1" u="sng" dirty="0">
              <a:solidFill>
                <a:schemeClr val="accent5">
                  <a:lumMod val="75000"/>
                </a:schemeClr>
              </a:solidFill>
            </a:endParaRPr>
          </a:p>
        </p:txBody>
      </p:sp>
      <p:sp>
        <p:nvSpPr>
          <p:cNvPr id="10" name="TextBox 9">
            <a:hlinkClick r:id="rId9" action="ppaction://hlinksldjump"/>
            <a:extLst>
              <a:ext uri="{FF2B5EF4-FFF2-40B4-BE49-F238E27FC236}">
                <a16:creationId xmlns:a16="http://schemas.microsoft.com/office/drawing/2014/main" id="{45C4D6B7-4E66-7448-B1BD-5DE4A3D48DD6}"/>
              </a:ext>
            </a:extLst>
          </p:cNvPr>
          <p:cNvSpPr txBox="1"/>
          <p:nvPr/>
        </p:nvSpPr>
        <p:spPr>
          <a:xfrm>
            <a:off x="816590" y="4699257"/>
            <a:ext cx="3370176"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The Essentials for each </a:t>
            </a:r>
            <a:r>
              <a:rPr lang="en-US" b="1" u="sng" dirty="0">
                <a:solidFill>
                  <a:schemeClr val="accent5">
                    <a:lumMod val="75000"/>
                  </a:schemeClr>
                </a:solidFill>
                <a:hlinkClick r:id="rId9" action="ppaction://hlinksldjump"/>
              </a:rPr>
              <a:t>Legislator</a:t>
            </a:r>
            <a:endParaRPr lang="en-US" b="1" u="sng" dirty="0">
              <a:solidFill>
                <a:schemeClr val="accent5">
                  <a:lumMod val="75000"/>
                </a:schemeClr>
              </a:solidFill>
            </a:endParaRPr>
          </a:p>
        </p:txBody>
      </p:sp>
      <p:sp>
        <p:nvSpPr>
          <p:cNvPr id="11" name="TextBox 10">
            <a:hlinkClick r:id="rId10" action="ppaction://hlinksldjump"/>
            <a:extLst>
              <a:ext uri="{FF2B5EF4-FFF2-40B4-BE49-F238E27FC236}">
                <a16:creationId xmlns:a16="http://schemas.microsoft.com/office/drawing/2014/main" id="{E2C5032A-77FE-DA46-AC4C-9058FFBC381C}"/>
              </a:ext>
            </a:extLst>
          </p:cNvPr>
          <p:cNvSpPr txBox="1"/>
          <p:nvPr/>
        </p:nvSpPr>
        <p:spPr>
          <a:xfrm>
            <a:off x="838200" y="5220567"/>
            <a:ext cx="3326956"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rPr>
              <a:t>Record </a:t>
            </a:r>
            <a:r>
              <a:rPr lang="en-US" b="1" u="sng" dirty="0">
                <a:solidFill>
                  <a:schemeClr val="accent5">
                    <a:lumMod val="75000"/>
                  </a:schemeClr>
                </a:solidFill>
                <a:hlinkClick r:id="rId10" action="ppaction://hlinksldjump"/>
              </a:rPr>
              <a:t>Legislator’s</a:t>
            </a:r>
            <a:r>
              <a:rPr lang="en-US" b="1" u="sng" dirty="0">
                <a:solidFill>
                  <a:schemeClr val="accent5">
                    <a:lumMod val="75000"/>
                  </a:schemeClr>
                </a:solidFill>
              </a:rPr>
              <a:t> </a:t>
            </a:r>
            <a:r>
              <a:rPr lang="en-US" b="1" u="sng" dirty="0">
                <a:solidFill>
                  <a:schemeClr val="accent5">
                    <a:lumMod val="75000"/>
                  </a:schemeClr>
                </a:solidFill>
                <a:hlinkClick r:id="rId10" action="ppaction://hlinksldjump"/>
              </a:rPr>
              <a:t>Information</a:t>
            </a:r>
            <a:endParaRPr lang="en-US" b="1" u="sng" dirty="0">
              <a:solidFill>
                <a:schemeClr val="accent5">
                  <a:lumMod val="75000"/>
                </a:schemeClr>
              </a:solidFill>
            </a:endParaRPr>
          </a:p>
        </p:txBody>
      </p:sp>
      <p:sp>
        <p:nvSpPr>
          <p:cNvPr id="13" name="TextBox 12">
            <a:hlinkClick r:id="rId11" action="ppaction://hlinksldjump"/>
            <a:extLst>
              <a:ext uri="{FF2B5EF4-FFF2-40B4-BE49-F238E27FC236}">
                <a16:creationId xmlns:a16="http://schemas.microsoft.com/office/drawing/2014/main" id="{75B1C583-F78E-F947-97E4-7BBFABC61F90}"/>
              </a:ext>
            </a:extLst>
          </p:cNvPr>
          <p:cNvSpPr txBox="1"/>
          <p:nvPr/>
        </p:nvSpPr>
        <p:spPr>
          <a:xfrm>
            <a:off x="8339110" y="3164040"/>
            <a:ext cx="2968887" cy="369332"/>
          </a:xfrm>
          <a:prstGeom prst="rect">
            <a:avLst/>
          </a:prstGeom>
          <a:solidFill>
            <a:srgbClr val="D4E2CE"/>
          </a:solidFill>
          <a:ln w="38100">
            <a:solidFill>
              <a:schemeClr val="tx1"/>
            </a:solidFill>
          </a:ln>
        </p:spPr>
        <p:txBody>
          <a:bodyPr wrap="square" rtlCol="0">
            <a:spAutoFit/>
          </a:bodyPr>
          <a:lstStyle/>
          <a:p>
            <a:r>
              <a:rPr lang="en-US" b="1" u="sng" dirty="0">
                <a:solidFill>
                  <a:schemeClr val="accent5">
                    <a:lumMod val="75000"/>
                  </a:schemeClr>
                </a:solidFill>
                <a:hlinkClick r:id="rId11" action="ppaction://hlinksldjump"/>
              </a:rPr>
              <a:t>Search</a:t>
            </a:r>
            <a:r>
              <a:rPr lang="en-US" b="1" u="sng" dirty="0">
                <a:solidFill>
                  <a:schemeClr val="accent5">
                    <a:lumMod val="75000"/>
                  </a:schemeClr>
                </a:solidFill>
              </a:rPr>
              <a:t> </a:t>
            </a:r>
            <a:r>
              <a:rPr lang="en-US" b="1" u="sng" dirty="0">
                <a:solidFill>
                  <a:schemeClr val="accent5">
                    <a:lumMod val="75000"/>
                  </a:schemeClr>
                </a:solidFill>
                <a:hlinkClick r:id="rId11" action="ppaction://hlinksldjump"/>
              </a:rPr>
              <a:t>for</a:t>
            </a:r>
            <a:r>
              <a:rPr lang="en-US" b="1" u="sng" dirty="0">
                <a:solidFill>
                  <a:schemeClr val="accent5">
                    <a:lumMod val="75000"/>
                  </a:schemeClr>
                </a:solidFill>
              </a:rPr>
              <a:t> the Bill by Number</a:t>
            </a:r>
          </a:p>
        </p:txBody>
      </p:sp>
      <p:sp>
        <p:nvSpPr>
          <p:cNvPr id="14" name="TextBox 13">
            <a:hlinkClick r:id="rId12" action="ppaction://hlinksldjump"/>
            <a:extLst>
              <a:ext uri="{FF2B5EF4-FFF2-40B4-BE49-F238E27FC236}">
                <a16:creationId xmlns:a16="http://schemas.microsoft.com/office/drawing/2014/main" id="{DB6036C4-7117-E448-A87A-C14F3070B48B}"/>
              </a:ext>
            </a:extLst>
          </p:cNvPr>
          <p:cNvSpPr txBox="1"/>
          <p:nvPr/>
        </p:nvSpPr>
        <p:spPr>
          <a:xfrm>
            <a:off x="7652825" y="2646467"/>
            <a:ext cx="3658726" cy="369332"/>
          </a:xfrm>
          <a:prstGeom prst="rect">
            <a:avLst/>
          </a:prstGeom>
          <a:solidFill>
            <a:srgbClr val="D4E2CE"/>
          </a:solidFill>
          <a:ln w="38100">
            <a:solidFill>
              <a:schemeClr val="tx1"/>
            </a:solidFill>
          </a:ln>
        </p:spPr>
        <p:txBody>
          <a:bodyPr wrap="square" rtlCol="0">
            <a:spAutoFit/>
          </a:bodyPr>
          <a:lstStyle/>
          <a:p>
            <a:pPr algn="r"/>
            <a:r>
              <a:rPr lang="en-US" b="1" u="sng" dirty="0">
                <a:solidFill>
                  <a:schemeClr val="accent5">
                    <a:lumMod val="75000"/>
                  </a:schemeClr>
                </a:solidFill>
              </a:rPr>
              <a:t>Find the Number of a QV Priority Bill</a:t>
            </a:r>
          </a:p>
        </p:txBody>
      </p:sp>
      <p:sp>
        <p:nvSpPr>
          <p:cNvPr id="15" name="TextBox 14">
            <a:hlinkClick r:id="rId13" action="ppaction://hlinksldjump"/>
            <a:extLst>
              <a:ext uri="{FF2B5EF4-FFF2-40B4-BE49-F238E27FC236}">
                <a16:creationId xmlns:a16="http://schemas.microsoft.com/office/drawing/2014/main" id="{A7ACBC11-A08B-2F47-AD68-D0D84DA81E74}"/>
              </a:ext>
            </a:extLst>
          </p:cNvPr>
          <p:cNvSpPr txBox="1"/>
          <p:nvPr/>
        </p:nvSpPr>
        <p:spPr>
          <a:xfrm>
            <a:off x="8004471" y="3681613"/>
            <a:ext cx="3303526" cy="369332"/>
          </a:xfrm>
          <a:prstGeom prst="rect">
            <a:avLst/>
          </a:prstGeom>
          <a:solidFill>
            <a:srgbClr val="D4E2CE"/>
          </a:solidFill>
          <a:ln w="38100">
            <a:solidFill>
              <a:schemeClr val="tx1"/>
            </a:solidFill>
          </a:ln>
        </p:spPr>
        <p:txBody>
          <a:bodyPr wrap="square" rtlCol="0">
            <a:spAutoFit/>
          </a:bodyPr>
          <a:lstStyle/>
          <a:p>
            <a:pPr algn="r"/>
            <a:r>
              <a:rPr lang="en-US" b="1" u="sng" dirty="0">
                <a:solidFill>
                  <a:schemeClr val="accent5">
                    <a:lumMod val="75000"/>
                  </a:schemeClr>
                </a:solidFill>
                <a:hlinkClick r:id="rId13" action="ppaction://hlinksldjump"/>
              </a:rPr>
              <a:t>Legislature’s Bill</a:t>
            </a:r>
            <a:r>
              <a:rPr lang="en-US" b="1" u="sng" dirty="0">
                <a:solidFill>
                  <a:schemeClr val="accent5">
                    <a:lumMod val="75000"/>
                  </a:schemeClr>
                </a:solidFill>
              </a:rPr>
              <a:t> </a:t>
            </a:r>
            <a:r>
              <a:rPr lang="en-US" b="1" u="sng" dirty="0">
                <a:solidFill>
                  <a:schemeClr val="accent5">
                    <a:lumMod val="75000"/>
                  </a:schemeClr>
                </a:solidFill>
                <a:hlinkClick r:id="rId13" action="ppaction://hlinksldjump"/>
              </a:rPr>
              <a:t>Information</a:t>
            </a:r>
            <a:r>
              <a:rPr lang="en-US" b="1" u="sng" dirty="0">
                <a:solidFill>
                  <a:schemeClr val="accent5">
                    <a:lumMod val="75000"/>
                  </a:schemeClr>
                </a:solidFill>
              </a:rPr>
              <a:t> </a:t>
            </a:r>
          </a:p>
        </p:txBody>
      </p:sp>
      <p:sp>
        <p:nvSpPr>
          <p:cNvPr id="18" name="TextBox 17">
            <a:hlinkClick r:id="rId14" action="ppaction://hlinksldjump"/>
            <a:extLst>
              <a:ext uri="{FF2B5EF4-FFF2-40B4-BE49-F238E27FC236}">
                <a16:creationId xmlns:a16="http://schemas.microsoft.com/office/drawing/2014/main" id="{4098F2EB-F018-254E-A027-DD29CE31EF76}"/>
              </a:ext>
            </a:extLst>
          </p:cNvPr>
          <p:cNvSpPr txBox="1"/>
          <p:nvPr/>
        </p:nvSpPr>
        <p:spPr>
          <a:xfrm>
            <a:off x="8907129" y="4199186"/>
            <a:ext cx="2400868" cy="369332"/>
          </a:xfrm>
          <a:prstGeom prst="rect">
            <a:avLst/>
          </a:prstGeom>
          <a:solidFill>
            <a:srgbClr val="D4E2CE"/>
          </a:solidFill>
          <a:ln w="38100">
            <a:solidFill>
              <a:schemeClr val="tx1"/>
            </a:solidFill>
          </a:ln>
        </p:spPr>
        <p:txBody>
          <a:bodyPr wrap="square" rtlCol="0">
            <a:spAutoFit/>
          </a:bodyPr>
          <a:lstStyle/>
          <a:p>
            <a:pPr algn="r"/>
            <a:r>
              <a:rPr lang="en-US" b="1" u="sng" dirty="0">
                <a:solidFill>
                  <a:schemeClr val="accent5">
                    <a:lumMod val="75000"/>
                  </a:schemeClr>
                </a:solidFill>
                <a:hlinkClick r:id="rId14" action="ppaction://hlinksldjump"/>
              </a:rPr>
              <a:t>Record</a:t>
            </a:r>
            <a:r>
              <a:rPr lang="en-US" b="1" u="sng" dirty="0">
                <a:solidFill>
                  <a:schemeClr val="accent5">
                    <a:lumMod val="75000"/>
                  </a:schemeClr>
                </a:solidFill>
              </a:rPr>
              <a:t> Bill </a:t>
            </a:r>
            <a:r>
              <a:rPr lang="en-US" b="1" u="sng" dirty="0">
                <a:solidFill>
                  <a:schemeClr val="accent5">
                    <a:lumMod val="75000"/>
                  </a:schemeClr>
                </a:solidFill>
                <a:hlinkClick r:id="rId14" action="ppaction://hlinksldjump"/>
              </a:rPr>
              <a:t>Information</a:t>
            </a:r>
            <a:endParaRPr lang="en-US" b="1" u="sng" dirty="0">
              <a:solidFill>
                <a:schemeClr val="accent5">
                  <a:lumMod val="75000"/>
                </a:schemeClr>
              </a:solidFill>
            </a:endParaRPr>
          </a:p>
        </p:txBody>
      </p:sp>
      <p:sp>
        <p:nvSpPr>
          <p:cNvPr id="19" name="TextBox 18">
            <a:hlinkClick r:id="rId15" action="ppaction://hlinksldjump"/>
            <a:extLst>
              <a:ext uri="{FF2B5EF4-FFF2-40B4-BE49-F238E27FC236}">
                <a16:creationId xmlns:a16="http://schemas.microsoft.com/office/drawing/2014/main" id="{1113CEAA-460D-4549-A803-F326375FA8D5}"/>
              </a:ext>
            </a:extLst>
          </p:cNvPr>
          <p:cNvSpPr txBox="1"/>
          <p:nvPr/>
        </p:nvSpPr>
        <p:spPr>
          <a:xfrm>
            <a:off x="5191424" y="5424370"/>
            <a:ext cx="1809152" cy="646331"/>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rPr>
              <a:t>DONE</a:t>
            </a:r>
          </a:p>
          <a:p>
            <a:pPr algn="ctr"/>
            <a:r>
              <a:rPr lang="en-US" b="1" u="sng" dirty="0">
                <a:solidFill>
                  <a:schemeClr val="accent5">
                    <a:lumMod val="75000"/>
                  </a:schemeClr>
                </a:solidFill>
              </a:rPr>
              <a:t>Happy Lobbying</a:t>
            </a:r>
          </a:p>
        </p:txBody>
      </p:sp>
      <p:sp>
        <p:nvSpPr>
          <p:cNvPr id="21" name="TextBox 20">
            <a:extLst>
              <a:ext uri="{FF2B5EF4-FFF2-40B4-BE49-F238E27FC236}">
                <a16:creationId xmlns:a16="http://schemas.microsoft.com/office/drawing/2014/main" id="{92D30AE1-434A-8045-8A5F-A6D27BC2CA05}"/>
              </a:ext>
            </a:extLst>
          </p:cNvPr>
          <p:cNvSpPr txBox="1"/>
          <p:nvPr/>
        </p:nvSpPr>
        <p:spPr>
          <a:xfrm>
            <a:off x="838200" y="1433771"/>
            <a:ext cx="3529084" cy="954107"/>
          </a:xfrm>
          <a:prstGeom prst="rect">
            <a:avLst/>
          </a:prstGeom>
          <a:solidFill>
            <a:srgbClr val="0070C0"/>
          </a:solidFill>
          <a:ln w="38100">
            <a:noFill/>
          </a:ln>
        </p:spPr>
        <p:txBody>
          <a:bodyPr wrap="square" rtlCol="0">
            <a:spAutoFit/>
          </a:bodyPr>
          <a:lstStyle/>
          <a:p>
            <a:pPr algn="ctr"/>
            <a:r>
              <a:rPr lang="en-US" sz="2800" b="1" dirty="0">
                <a:solidFill>
                  <a:schemeClr val="bg1"/>
                </a:solidFill>
              </a:rPr>
              <a:t>Information About Legislators</a:t>
            </a:r>
          </a:p>
        </p:txBody>
      </p:sp>
      <p:sp>
        <p:nvSpPr>
          <p:cNvPr id="22" name="TextBox 21">
            <a:extLst>
              <a:ext uri="{FF2B5EF4-FFF2-40B4-BE49-F238E27FC236}">
                <a16:creationId xmlns:a16="http://schemas.microsoft.com/office/drawing/2014/main" id="{BD356F59-FEDA-2C46-877F-C0384ECB7FDD}"/>
              </a:ext>
            </a:extLst>
          </p:cNvPr>
          <p:cNvSpPr txBox="1"/>
          <p:nvPr/>
        </p:nvSpPr>
        <p:spPr>
          <a:xfrm>
            <a:off x="7782467" y="1347640"/>
            <a:ext cx="3529084" cy="954107"/>
          </a:xfrm>
          <a:prstGeom prst="rect">
            <a:avLst/>
          </a:prstGeom>
          <a:solidFill>
            <a:srgbClr val="0070C0"/>
          </a:solidFill>
          <a:ln w="38100">
            <a:noFill/>
          </a:ln>
        </p:spPr>
        <p:txBody>
          <a:bodyPr wrap="square" rtlCol="0">
            <a:spAutoFit/>
          </a:bodyPr>
          <a:lstStyle/>
          <a:p>
            <a:pPr algn="ctr"/>
            <a:r>
              <a:rPr lang="en-US" sz="2800" b="1" dirty="0">
                <a:solidFill>
                  <a:schemeClr val="bg1"/>
                </a:solidFill>
              </a:rPr>
              <a:t>Information About Bills</a:t>
            </a:r>
          </a:p>
        </p:txBody>
      </p:sp>
      <p:sp>
        <p:nvSpPr>
          <p:cNvPr id="20" name="TextBox 19">
            <a:hlinkClick r:id="rId4" action="ppaction://hlinksldjump"/>
            <a:extLst>
              <a:ext uri="{FF2B5EF4-FFF2-40B4-BE49-F238E27FC236}">
                <a16:creationId xmlns:a16="http://schemas.microsoft.com/office/drawing/2014/main" id="{A87AFB6E-023E-CD40-8B9C-A43BE6096BE2}"/>
              </a:ext>
            </a:extLst>
          </p:cNvPr>
          <p:cNvSpPr txBox="1"/>
          <p:nvPr/>
        </p:nvSpPr>
        <p:spPr>
          <a:xfrm>
            <a:off x="5191424" y="1455361"/>
            <a:ext cx="180915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rId4" action="ppaction://hlinksldjump"/>
              </a:rPr>
              <a:t>Introduction</a:t>
            </a:r>
            <a:endParaRPr lang="en-US" b="1" u="sng" dirty="0">
              <a:solidFill>
                <a:schemeClr val="accent5">
                  <a:lumMod val="75000"/>
                </a:schemeClr>
              </a:solidFill>
            </a:endParaRPr>
          </a:p>
        </p:txBody>
      </p:sp>
    </p:spTree>
    <p:extLst>
      <p:ext uri="{BB962C8B-B14F-4D97-AF65-F5344CB8AC3E}">
        <p14:creationId xmlns:p14="http://schemas.microsoft.com/office/powerpoint/2010/main" val="45970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210BB-40CD-244F-B76F-AA44E1DFDB98}"/>
              </a:ext>
            </a:extLst>
          </p:cNvPr>
          <p:cNvSpPr>
            <a:spLocks noGrp="1"/>
          </p:cNvSpPr>
          <p:nvPr>
            <p:ph type="ctrTitle"/>
          </p:nvPr>
        </p:nvSpPr>
        <p:spPr>
          <a:xfrm>
            <a:off x="869462" y="334633"/>
            <a:ext cx="10487651" cy="893963"/>
          </a:xfrm>
          <a:solidFill>
            <a:schemeClr val="accent5">
              <a:lumMod val="75000"/>
            </a:schemeClr>
          </a:solidFill>
        </p:spPr>
        <p:txBody>
          <a:bodyPr>
            <a:normAutofit/>
          </a:bodyPr>
          <a:lstStyle/>
          <a:p>
            <a:r>
              <a:rPr lang="en-US" sz="4800" dirty="0">
                <a:solidFill>
                  <a:schemeClr val="bg1"/>
                </a:solidFill>
              </a:rPr>
              <a:t>Getting Started</a:t>
            </a:r>
          </a:p>
        </p:txBody>
      </p:sp>
      <p:sp>
        <p:nvSpPr>
          <p:cNvPr id="3" name="Subtitle 2">
            <a:extLst>
              <a:ext uri="{FF2B5EF4-FFF2-40B4-BE49-F238E27FC236}">
                <a16:creationId xmlns:a16="http://schemas.microsoft.com/office/drawing/2014/main" id="{480C5BC1-7848-F344-9DDB-91EBBB331668}"/>
              </a:ext>
            </a:extLst>
          </p:cNvPr>
          <p:cNvSpPr>
            <a:spLocks noGrp="1"/>
          </p:cNvSpPr>
          <p:nvPr>
            <p:ph type="subTitle" idx="1"/>
          </p:nvPr>
        </p:nvSpPr>
        <p:spPr>
          <a:xfrm>
            <a:off x="869462" y="1291266"/>
            <a:ext cx="4659141" cy="4595502"/>
          </a:xfrm>
          <a:ln w="38100">
            <a:solidFill>
              <a:schemeClr val="accent6">
                <a:lumMod val="75000"/>
              </a:schemeClr>
            </a:solidFill>
          </a:ln>
        </p:spPr>
        <p:txBody>
          <a:bodyPr>
            <a:noAutofit/>
          </a:bodyPr>
          <a:lstStyle/>
          <a:p>
            <a:pPr marL="117475" algn="l"/>
            <a:endParaRPr lang="en-US" sz="800" dirty="0">
              <a:solidFill>
                <a:schemeClr val="accent6">
                  <a:lumMod val="50000"/>
                </a:schemeClr>
              </a:solidFill>
            </a:endParaRPr>
          </a:p>
          <a:p>
            <a:pPr marL="117475" algn="l"/>
            <a:r>
              <a:rPr lang="en-US" dirty="0">
                <a:solidFill>
                  <a:schemeClr val="accent6">
                    <a:lumMod val="75000"/>
                  </a:schemeClr>
                </a:solidFill>
              </a:rPr>
              <a:t>To use this guide, click on this link </a:t>
            </a:r>
            <a:r>
              <a:rPr lang="en-US" dirty="0">
                <a:solidFill>
                  <a:schemeClr val="accent1"/>
                </a:solidFill>
                <a:hlinkClick r:id="rId3">
                  <a:extLst>
                    <a:ext uri="{A12FA001-AC4F-418D-AE19-62706E023703}">
                      <ahyp:hlinkClr xmlns:ahyp="http://schemas.microsoft.com/office/drawing/2018/hyperlinkcolor" val="tx"/>
                    </a:ext>
                  </a:extLst>
                </a:hlinkClick>
              </a:rPr>
              <a:t>leg.wa.gov</a:t>
            </a:r>
            <a:r>
              <a:rPr lang="en-US" dirty="0">
                <a:solidFill>
                  <a:schemeClr val="accent1"/>
                </a:solidFill>
              </a:rPr>
              <a:t> </a:t>
            </a:r>
            <a:r>
              <a:rPr lang="en-US" dirty="0">
                <a:solidFill>
                  <a:schemeClr val="accent6">
                    <a:lumMod val="75000"/>
                  </a:schemeClr>
                </a:solidFill>
              </a:rPr>
              <a:t>to open the Legislature’s home page.</a:t>
            </a:r>
          </a:p>
          <a:p>
            <a:pPr marL="117475" algn="l"/>
            <a:endParaRPr lang="en-US" dirty="0">
              <a:solidFill>
                <a:schemeClr val="accent6">
                  <a:lumMod val="75000"/>
                </a:schemeClr>
              </a:solidFill>
            </a:endParaRPr>
          </a:p>
          <a:p>
            <a:pPr marL="117475" algn="l"/>
            <a:r>
              <a:rPr lang="en-US" dirty="0">
                <a:solidFill>
                  <a:schemeClr val="accent6">
                    <a:lumMod val="75000"/>
                  </a:schemeClr>
                </a:solidFill>
              </a:rPr>
              <a:t>Also open your Quaker Voice Legislative Priorities reference sheet. Move between </a:t>
            </a:r>
          </a:p>
          <a:p>
            <a:pPr marL="460375" indent="-342900" algn="l">
              <a:spcBef>
                <a:spcPts val="0"/>
              </a:spcBef>
              <a:buFont typeface="Arial" panose="020B0604020202020204" pitchFamily="34" charset="0"/>
              <a:buChar char="•"/>
            </a:pPr>
            <a:r>
              <a:rPr lang="en-US" dirty="0">
                <a:solidFill>
                  <a:schemeClr val="accent6">
                    <a:lumMod val="75000"/>
                  </a:schemeClr>
                </a:solidFill>
              </a:rPr>
              <a:t>this guide,</a:t>
            </a:r>
          </a:p>
          <a:p>
            <a:pPr marL="460375" indent="-342900" algn="l">
              <a:spcBef>
                <a:spcPts val="0"/>
              </a:spcBef>
              <a:buFont typeface="Arial" panose="020B0604020202020204" pitchFamily="34" charset="0"/>
              <a:buChar char="•"/>
            </a:pPr>
            <a:r>
              <a:rPr lang="en-US" dirty="0">
                <a:solidFill>
                  <a:schemeClr val="accent6">
                    <a:lumMod val="75000"/>
                  </a:schemeClr>
                </a:solidFill>
              </a:rPr>
              <a:t>the website </a:t>
            </a:r>
          </a:p>
          <a:p>
            <a:pPr marL="460375" indent="-342900" algn="l">
              <a:spcBef>
                <a:spcPts val="0"/>
              </a:spcBef>
              <a:buFont typeface="Arial" panose="020B0604020202020204" pitchFamily="34" charset="0"/>
              <a:buChar char="•"/>
            </a:pPr>
            <a:r>
              <a:rPr lang="en-US" dirty="0">
                <a:solidFill>
                  <a:schemeClr val="accent6">
                    <a:lumMod val="75000"/>
                  </a:schemeClr>
                </a:solidFill>
              </a:rPr>
              <a:t>your Legislative Priorities sheet </a:t>
            </a:r>
          </a:p>
          <a:p>
            <a:pPr marL="117475" algn="l">
              <a:spcBef>
                <a:spcPts val="0"/>
              </a:spcBef>
            </a:pPr>
            <a:r>
              <a:rPr lang="en-US" dirty="0">
                <a:solidFill>
                  <a:schemeClr val="accent6">
                    <a:lumMod val="75000"/>
                  </a:schemeClr>
                </a:solidFill>
              </a:rPr>
              <a:t>as you work through these instruction</a:t>
            </a:r>
            <a:r>
              <a:rPr lang="en-US" dirty="0"/>
              <a:t>. </a:t>
            </a:r>
          </a:p>
          <a:p>
            <a:pPr algn="l"/>
            <a:endParaRPr lang="en-US" dirty="0">
              <a:solidFill>
                <a:schemeClr val="accent6">
                  <a:lumMod val="50000"/>
                </a:schemeClr>
              </a:solidFill>
            </a:endParaRPr>
          </a:p>
        </p:txBody>
      </p:sp>
      <p:pic>
        <p:nvPicPr>
          <p:cNvPr id="4" name="Picture 3">
            <a:extLst>
              <a:ext uri="{FF2B5EF4-FFF2-40B4-BE49-F238E27FC236}">
                <a16:creationId xmlns:a16="http://schemas.microsoft.com/office/drawing/2014/main" id="{DC5D38E0-3B5D-7649-8379-E69BDB402F9F}"/>
              </a:ext>
            </a:extLst>
          </p:cNvPr>
          <p:cNvPicPr>
            <a:picLocks noChangeAspect="1"/>
          </p:cNvPicPr>
          <p:nvPr/>
        </p:nvPicPr>
        <p:blipFill>
          <a:blip r:embed="rId4"/>
          <a:stretch>
            <a:fillRect/>
          </a:stretch>
        </p:blipFill>
        <p:spPr>
          <a:xfrm>
            <a:off x="6087121" y="1573540"/>
            <a:ext cx="5269992" cy="4300641"/>
          </a:xfrm>
          <a:prstGeom prst="rect">
            <a:avLst/>
          </a:prstGeom>
        </p:spPr>
      </p:pic>
      <p:sp>
        <p:nvSpPr>
          <p:cNvPr id="8" name="TextBox 7">
            <a:hlinkClick r:id="rId5" action="ppaction://hlinksldjump"/>
            <a:extLst>
              <a:ext uri="{FF2B5EF4-FFF2-40B4-BE49-F238E27FC236}">
                <a16:creationId xmlns:a16="http://schemas.microsoft.com/office/drawing/2014/main" id="{B9B413FE-D28C-D443-AEF8-86B9CC0C71B2}"/>
              </a:ext>
            </a:extLst>
          </p:cNvPr>
          <p:cNvSpPr txBox="1"/>
          <p:nvPr/>
        </p:nvSpPr>
        <p:spPr>
          <a:xfrm>
            <a:off x="935414" y="6044127"/>
            <a:ext cx="847492"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nextslide">
                  <a:extLst>
                    <a:ext uri="{A12FA001-AC4F-418D-AE19-62706E023703}">
                      <ahyp:hlinkClr xmlns:ahyp="http://schemas.microsoft.com/office/drawing/2018/hyperlinkcolor" val="tx"/>
                    </a:ext>
                  </a:extLst>
                </a:hlinkClick>
              </a:rPr>
              <a:t>N</a:t>
            </a:r>
            <a:r>
              <a:rPr lang="en-US" b="1" u="sng" dirty="0">
                <a:solidFill>
                  <a:schemeClr val="accent5">
                    <a:lumMod val="75000"/>
                  </a:schemeClr>
                </a:solidFill>
              </a:rPr>
              <a:t>EXT</a:t>
            </a:r>
          </a:p>
        </p:txBody>
      </p:sp>
      <p:sp>
        <p:nvSpPr>
          <p:cNvPr id="19" name="Rectangle 18">
            <a:extLst>
              <a:ext uri="{FF2B5EF4-FFF2-40B4-BE49-F238E27FC236}">
                <a16:creationId xmlns:a16="http://schemas.microsoft.com/office/drawing/2014/main" id="{71C2EA95-23D6-5545-911A-8745A27DB053}"/>
              </a:ext>
            </a:extLst>
          </p:cNvPr>
          <p:cNvSpPr/>
          <p:nvPr/>
        </p:nvSpPr>
        <p:spPr>
          <a:xfrm>
            <a:off x="6087121" y="2082799"/>
            <a:ext cx="5269992" cy="118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 action="ppaction://hlinkshowjump?jump=lastslide"/>
            <a:extLst>
              <a:ext uri="{FF2B5EF4-FFF2-40B4-BE49-F238E27FC236}">
                <a16:creationId xmlns:a16="http://schemas.microsoft.com/office/drawing/2014/main" id="{95234114-04B5-B44E-97D2-1DBA8FC7D0B5}"/>
              </a:ext>
            </a:extLst>
          </p:cNvPr>
          <p:cNvSpPr txBox="1"/>
          <p:nvPr/>
        </p:nvSpPr>
        <p:spPr>
          <a:xfrm flipH="1">
            <a:off x="1928119" y="6057594"/>
            <a:ext cx="847491" cy="369332"/>
          </a:xfrm>
          <a:prstGeom prst="rect">
            <a:avLst/>
          </a:prstGeom>
          <a:solidFill>
            <a:srgbClr val="D4E2CE"/>
          </a:solidFill>
          <a:ln w="38100">
            <a:solidFill>
              <a:schemeClr val="tx1"/>
            </a:solidFill>
          </a:ln>
        </p:spPr>
        <p:txBody>
          <a:bodyPr wrap="square" rtlCol="0">
            <a:spAutoFit/>
          </a:bodyPr>
          <a:lstStyle/>
          <a:p>
            <a:pPr algn="ctr"/>
            <a:r>
              <a:rPr lang="en-US" b="1" u="sng" dirty="0">
                <a:solidFill>
                  <a:schemeClr val="accent5">
                    <a:lumMod val="75000"/>
                  </a:schemeClr>
                </a:solidFill>
                <a:hlinkClick r:id="" action="ppaction://hlinkshowjump?jump=lastslide"/>
              </a:rPr>
              <a:t>INDEX</a:t>
            </a:r>
            <a:endParaRPr lang="en-US" b="1" u="sng" dirty="0">
              <a:solidFill>
                <a:schemeClr val="accent5">
                  <a:lumMod val="75000"/>
                </a:schemeClr>
              </a:solidFill>
            </a:endParaRPr>
          </a:p>
        </p:txBody>
      </p:sp>
    </p:spTree>
    <p:extLst>
      <p:ext uri="{BB962C8B-B14F-4D97-AF65-F5344CB8AC3E}">
        <p14:creationId xmlns:p14="http://schemas.microsoft.com/office/powerpoint/2010/main" val="2298358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4647</TotalTime>
  <Words>1615</Words>
  <Application>Microsoft Office PowerPoint</Application>
  <PresentationFormat>Widescreen</PresentationFormat>
  <Paragraphs>294</Paragraphs>
  <Slides>29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Title page</vt:lpstr>
      <vt:lpstr>Intro-1 </vt:lpstr>
      <vt:lpstr>Intro-2 n</vt:lpstr>
      <vt:lpstr>Intro-3 n</vt:lpstr>
      <vt:lpstr>Intro-4 n</vt:lpstr>
      <vt:lpstr>An Example of Possible Notes</vt:lpstr>
      <vt:lpstr>Helpful Information from the  Legislature’s Website</vt:lpstr>
      <vt:lpstr>Contents</vt:lpstr>
      <vt:lpstr>Getting Started</vt:lpstr>
      <vt:lpstr>Looking for Information on Bills or Legislators?</vt:lpstr>
      <vt:lpstr>Do you know your legislators’ names?</vt:lpstr>
      <vt:lpstr>To Find Your Legislative District</vt:lpstr>
      <vt:lpstr>Provide your Address and Click on</vt:lpstr>
      <vt:lpstr>Your LD &amp; legislators</vt:lpstr>
      <vt:lpstr>Search for your Legislators by  Name or Legislative District</vt:lpstr>
      <vt:lpstr>The Extra Step to Search for Representatives</vt:lpstr>
      <vt:lpstr>House list</vt:lpstr>
      <vt:lpstr>45th LD Reps</vt:lpstr>
      <vt:lpstr>To Find Your Senator</vt:lpstr>
      <vt:lpstr>Senate List</vt:lpstr>
      <vt:lpstr>A Legislator’s Essential Information  Copy helpful informative onto your Quaker Voice Legislative Priorities</vt:lpstr>
      <vt:lpstr>Copy &amp; Paste Legislators’ Useful Information into your Quaker Voice Legislative Priorities</vt:lpstr>
      <vt:lpstr>Quaker Voice Priority Bill Information</vt:lpstr>
      <vt:lpstr>Search for Bill by Number</vt:lpstr>
      <vt:lpstr>Bill SSB 5051</vt:lpstr>
      <vt:lpstr>More about SSB 5051 </vt:lpstr>
      <vt:lpstr>Add Information about SSB 5051 to your Legislative Priorities Information Sheet</vt:lpstr>
      <vt:lpstr>Happy Lobbying</vt:lpstr>
      <vt:lpstr>Index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about Your Legislators’ Committees, Party and Leadership</dc:title>
  <dc:creator>K T Thorsos</dc:creator>
  <cp:lastModifiedBy>Susan Cozzens</cp:lastModifiedBy>
  <cp:revision>278</cp:revision>
  <cp:lastPrinted>2021-03-08T21:20:43Z</cp:lastPrinted>
  <dcterms:created xsi:type="dcterms:W3CDTF">2021-02-18T21:57:52Z</dcterms:created>
  <dcterms:modified xsi:type="dcterms:W3CDTF">2021-06-23T18:54:46Z</dcterms:modified>
</cp:coreProperties>
</file>