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4" r:id="rId2"/>
    <p:sldId id="272" r:id="rId3"/>
    <p:sldId id="281" r:id="rId4"/>
    <p:sldId id="282" r:id="rId5"/>
    <p:sldId id="273" r:id="rId6"/>
    <p:sldId id="275" r:id="rId7"/>
    <p:sldId id="276" r:id="rId8"/>
    <p:sldId id="274" r:id="rId9"/>
    <p:sldId id="277" r:id="rId10"/>
    <p:sldId id="283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A02A5-ECDE-4FD0-8D07-A29DA3792D0D}" v="1" dt="2024-09-20T20:39:07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850" autoAdjust="0"/>
  </p:normalViewPr>
  <p:slideViewPr>
    <p:cSldViewPr snapToGrid="0">
      <p:cViewPr varScale="1">
        <p:scale>
          <a:sx n="46" d="100"/>
          <a:sy n="46" d="100"/>
        </p:scale>
        <p:origin x="14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i Clayton" userId="2ff9918ef53b1337" providerId="LiveId" clId="{E87A02A5-ECDE-4FD0-8D07-A29DA3792D0D}"/>
    <pc:docChg chg="undo custSel modSld">
      <pc:chgData name="Gabi Clayton" userId="2ff9918ef53b1337" providerId="LiveId" clId="{E87A02A5-ECDE-4FD0-8D07-A29DA3792D0D}" dt="2024-09-20T20:38:01.420" v="1" actId="1076"/>
      <pc:docMkLst>
        <pc:docMk/>
      </pc:docMkLst>
      <pc:sldChg chg="modSp mod">
        <pc:chgData name="Gabi Clayton" userId="2ff9918ef53b1337" providerId="LiveId" clId="{E87A02A5-ECDE-4FD0-8D07-A29DA3792D0D}" dt="2024-09-20T20:38:01.420" v="1" actId="1076"/>
        <pc:sldMkLst>
          <pc:docMk/>
          <pc:sldMk cId="16562280" sldId="284"/>
        </pc:sldMkLst>
        <pc:spChg chg="mod">
          <ac:chgData name="Gabi Clayton" userId="2ff9918ef53b1337" providerId="LiveId" clId="{E87A02A5-ECDE-4FD0-8D07-A29DA3792D0D}" dt="2024-09-20T20:38:01.420" v="1" actId="1076"/>
          <ac:spMkLst>
            <pc:docMk/>
            <pc:sldMk cId="16562280" sldId="284"/>
            <ac:spMk id="6" creationId="{A5B4F375-02A4-B6A3-EAB9-B2817C853813}"/>
          </ac:spMkLst>
        </pc:spChg>
      </pc:sldChg>
    </pc:docChg>
  </pc:docChgLst>
  <pc:docChgLst>
    <pc:chgData name="Susan Cozzens" userId="38160d5ed267d5de" providerId="LiveId" clId="{AF840AFB-8796-498D-832D-59FCA84E6664}"/>
    <pc:docChg chg="modSld">
      <pc:chgData name="Susan Cozzens" userId="38160d5ed267d5de" providerId="LiveId" clId="{AF840AFB-8796-498D-832D-59FCA84E6664}" dt="2024-09-07T23:55:14.328" v="0" actId="1076"/>
      <pc:docMkLst>
        <pc:docMk/>
      </pc:docMkLst>
      <pc:sldChg chg="modSp mod">
        <pc:chgData name="Susan Cozzens" userId="38160d5ed267d5de" providerId="LiveId" clId="{AF840AFB-8796-498D-832D-59FCA84E6664}" dt="2024-09-07T23:55:14.328" v="0" actId="1076"/>
        <pc:sldMkLst>
          <pc:docMk/>
          <pc:sldMk cId="125513585" sldId="276"/>
        </pc:sldMkLst>
        <pc:spChg chg="mod">
          <ac:chgData name="Susan Cozzens" userId="38160d5ed267d5de" providerId="LiveId" clId="{AF840AFB-8796-498D-832D-59FCA84E6664}" dt="2024-09-07T23:55:14.328" v="0" actId="1076"/>
          <ac:spMkLst>
            <pc:docMk/>
            <pc:sldMk cId="125513585" sldId="276"/>
            <ac:spMk id="2" creationId="{AA4B5AD9-58D9-967B-C24B-9A5CCA5127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01904-63C1-4D11-B895-AA50A83CE9A5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327C2-68DC-4247-9372-D97ED7C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7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acaresfund.wa.gov/how-it-work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acaresfund.wa.gov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327C2-68DC-4247-9372-D97ED7C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6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Current law limits new natural gas installations to meet greenhouse gas reduction goals. </a:t>
            </a:r>
          </a:p>
          <a:p>
            <a:pPr lvl="1"/>
            <a:r>
              <a:rPr lang="en-US" dirty="0"/>
              <a:t>That law was supported by major utilities as well as environmental groups. </a:t>
            </a:r>
          </a:p>
          <a:p>
            <a:r>
              <a:rPr lang="en-US" sz="2400" dirty="0"/>
              <a:t>This initiative would prohibit any limits on new natural gas installations. </a:t>
            </a:r>
          </a:p>
          <a:p>
            <a:br>
              <a:rPr lang="en-US" sz="1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327C2-68DC-4247-9372-D97ED7C9D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8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Protect programs that…</a:t>
            </a:r>
          </a:p>
          <a:p>
            <a:r>
              <a:rPr lang="en-US" sz="1200" dirty="0"/>
              <a:t>Improve the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HEALTH of OUR COMMUNITIES</a:t>
            </a:r>
            <a:r>
              <a:rPr lang="en-US" sz="1200" dirty="0"/>
              <a:t>, especially in frontline and overburdened communities, by reducing toxic air and water pollution, </a:t>
            </a:r>
          </a:p>
          <a:p>
            <a:r>
              <a:rPr lang="en-US" sz="1200" dirty="0"/>
              <a:t>Increase the sustainability and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RESILIENCE</a:t>
            </a:r>
            <a:r>
              <a:rPr lang="en-US" sz="1200" dirty="0"/>
              <a:t> of forests to wildfire by supporting local conservation efforts, </a:t>
            </a:r>
          </a:p>
          <a:p>
            <a:r>
              <a:rPr lang="en-US" sz="1200" dirty="0"/>
              <a:t>Fund access to high-efficiency home heating appliances for low- and moderate-income households to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SAVE MONEY </a:t>
            </a:r>
            <a:r>
              <a:rPr lang="en-US" sz="1200" dirty="0"/>
              <a:t>on their monthly energy bills, 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PRESERVE the HEALTH </a:t>
            </a:r>
            <a:r>
              <a:rPr lang="en-US" sz="1200" dirty="0"/>
              <a:t>of our children and environment through zero-emissions school buses, expanded clean public transit service, and no-cost transit for youth, </a:t>
            </a:r>
          </a:p>
          <a:p>
            <a:r>
              <a:rPr lang="en-US" sz="1200" dirty="0"/>
              <a:t>Develop clean energy projects, like solar and wind, which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CREATE JOBS </a:t>
            </a:r>
            <a:r>
              <a:rPr lang="en-US" sz="1200" dirty="0"/>
              <a:t>across our economy.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327C2-68DC-4247-9372-D97ED7C9D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8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327C2-68DC-4247-9372-D97ED7C9D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09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$36,500 lifetime benefit (amount adjusted annually for inflation)</a:t>
            </a:r>
          </a:p>
          <a:p>
            <a:endParaRPr lang="en-US" dirty="0"/>
          </a:p>
          <a:p>
            <a:pPr marL="0" marR="0">
              <a:lnSpc>
                <a:spcPct val="115000"/>
              </a:lnSpc>
              <a:spcBef>
                <a:spcPts val="720"/>
              </a:spcBef>
              <a:spcAft>
                <a:spcPts val="36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Under Washington's WA Cares Fund, eligible individuals can receive up to </a:t>
            </a:r>
            <a:r>
              <a:rPr lang="en-US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$36,500</a:t>
            </a: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 (adjusted annually for inflation) to cover long-term care services and supports</a:t>
            </a:r>
            <a:r>
              <a:rPr lang="en-US" sz="1800" b="1" u="none" strike="noStrike" baseline="30000" dirty="0">
                <a:solidFill>
                  <a:srgbClr val="174AE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hlinkClick r:id="rId3"/>
              </a:rPr>
              <a:t>2</a:t>
            </a:r>
            <a:r>
              <a:rPr lang="en-US" sz="1800" b="1" u="none" strike="noStrike" baseline="30000" dirty="0">
                <a:solidFill>
                  <a:srgbClr val="174AE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hlinkClick r:id="rId4"/>
              </a:rPr>
              <a:t>3</a:t>
            </a: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. This benefit can be used for a variety of needs, including:</a:t>
            </a:r>
          </a:p>
          <a:p>
            <a:pPr marL="342900" marR="0" lvl="0" indent="-342900">
              <a:lnSpc>
                <a:spcPct val="115000"/>
              </a:lnSpc>
              <a:spcBef>
                <a:spcPts val="720"/>
              </a:spcBef>
              <a:spcAft>
                <a:spcPts val="360"/>
              </a:spcAft>
              <a:buFont typeface="Arial" panose="020B0604020202020204" pitchFamily="34" charset="0"/>
              <a:buChar char="●"/>
            </a:pPr>
            <a:r>
              <a:rPr lang="en-US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In-home care</a:t>
            </a: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: Hiring a home care aide or paying a qualified family member to provide care.</a:t>
            </a:r>
          </a:p>
          <a:p>
            <a:pPr marL="342900" marR="0" lvl="0" indent="-342900">
              <a:lnSpc>
                <a:spcPct val="115000"/>
              </a:lnSpc>
              <a:spcBef>
                <a:spcPts val="720"/>
              </a:spcBef>
              <a:spcAft>
                <a:spcPts val="360"/>
              </a:spcAft>
              <a:buFont typeface="Arial" panose="020B0604020202020204" pitchFamily="34" charset="0"/>
              <a:buChar char="●"/>
            </a:pPr>
            <a:r>
              <a:rPr lang="en-US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Home modifications</a:t>
            </a: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: Installing grab bars, wheelchair ramps, or other modifications to make your home safer and more accessible.</a:t>
            </a:r>
          </a:p>
          <a:p>
            <a:pPr marL="342900" marR="0" lvl="0" indent="-342900">
              <a:lnSpc>
                <a:spcPct val="115000"/>
              </a:lnSpc>
              <a:spcBef>
                <a:spcPts val="720"/>
              </a:spcBef>
              <a:spcAft>
                <a:spcPts val="360"/>
              </a:spcAft>
              <a:buFont typeface="Arial" panose="020B0604020202020204" pitchFamily="34" charset="0"/>
              <a:buChar char="●"/>
            </a:pPr>
            <a:r>
              <a:rPr lang="en-US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Assistive devices</a:t>
            </a: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: Purchasing wheelchairs, scooters, medication reminder tools, and other mobility aids.</a:t>
            </a:r>
          </a:p>
          <a:p>
            <a:pPr marL="342900" marR="0" lvl="0" indent="-342900">
              <a:lnSpc>
                <a:spcPct val="115000"/>
              </a:lnSpc>
              <a:spcBef>
                <a:spcPts val="720"/>
              </a:spcBef>
              <a:spcAft>
                <a:spcPts val="360"/>
              </a:spcAft>
              <a:buFont typeface="Arial" panose="020B0604020202020204" pitchFamily="34" charset="0"/>
              <a:buChar char="●"/>
            </a:pPr>
            <a:r>
              <a:rPr lang="en-US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Meal delivery and transportation</a:t>
            </a: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: Paying for meal delivery services or transportation to medical appointments.</a:t>
            </a:r>
          </a:p>
          <a:p>
            <a:pPr marL="342900" marR="0" lvl="0" indent="-342900">
              <a:lnSpc>
                <a:spcPct val="115000"/>
              </a:lnSpc>
              <a:spcBef>
                <a:spcPts val="720"/>
              </a:spcBef>
              <a:spcAft>
                <a:spcPts val="360"/>
              </a:spcAft>
              <a:buFont typeface="Arial" panose="020B0604020202020204" pitchFamily="34" charset="0"/>
              <a:buChar char="●"/>
            </a:pPr>
            <a:r>
              <a:rPr lang="en-US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Respite care</a:t>
            </a: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: Providing temporary relief for family caregivers</a:t>
            </a:r>
            <a:r>
              <a:rPr lang="en-US" sz="1800" b="1" u="none" strike="noStrike" baseline="30000" dirty="0">
                <a:solidFill>
                  <a:srgbClr val="174AE4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hlinkClick r:id="rId3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720"/>
              </a:spcBef>
              <a:spcAft>
                <a:spcPts val="36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rPr>
              <a:t>This program aims to help Washingtonians maintain their independence and reduce the financial burden of long-term care.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327C2-68DC-4247-9372-D97ED7C9DE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9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08D1-B506-246D-B354-0ACDC693C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F61D9-381B-0917-5FB8-32C1FCBE7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56D80-6F73-BE99-5480-CE1B532A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6EFA-727C-4AF0-BB0A-B05F9CD9EF2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00931-0341-379D-EA8E-CAF9D848E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BFC57-0863-E3C1-7FCE-479EC603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1519-0C39-4655-9134-550E6D19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8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0785-0B88-EBFE-FD6B-0769528B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7F202-5D40-D1AF-D71B-B940F495A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FC4C2-53EF-3703-3F1E-7F12D70B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6EFA-727C-4AF0-BB0A-B05F9CD9EF2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10214-12F6-CE81-3B35-A85FCDF0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28F7D-0974-BF22-6024-35C73B96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1519-0C39-4655-9134-550E6D19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3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3A38EB-23DC-612B-7346-15CA2C46B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D9720-52F7-4D25-13CB-8857B398D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5C3B3-C7D1-481A-A1C2-43CCFDEE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6EFA-727C-4AF0-BB0A-B05F9CD9EF2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399B4-F48F-11BE-034B-F3365CD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D030-EAE5-7667-0CC0-479349A9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1519-0C39-4655-9134-550E6D19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3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C8C4-6DF1-C143-D4A8-4F7722CD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1938D-78EF-9F6C-D4D4-4A4A2F6C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13B4D-DCFB-D8BA-BA51-BC0C97B9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6EFA-727C-4AF0-BB0A-B05F9CD9EF2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32862-B5AB-EF54-4529-D791385EA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AC7CA-F894-34BC-7685-AB701319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1519-0C39-4655-9134-550E6D19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2224-A457-2846-B694-1BD493BC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090EC-8BFC-897F-7FD2-50D678E8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9A7DC-66C0-7B92-14D8-1F12720D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6EFA-727C-4AF0-BB0A-B05F9CD9EF2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BB056-8685-BC2D-F781-87187447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C29F0-A98A-355E-EE35-6F810637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1519-0C39-4655-9134-550E6D19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593B-715B-F498-6F39-315A29D9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8661-F247-81EF-3C4C-188B71B4E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BBC7A-7D2E-8CA0-899A-3310CB810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EE461-3DD9-E05D-DCFE-4529EBBC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6EFA-727C-4AF0-BB0A-B05F9CD9EF2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0E14F-FE2B-2B61-ED1B-A92FC3C0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124E3-CC6A-5EB4-ABA4-47518646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1519-0C39-4655-9134-550E6D19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7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600C-56C1-180F-3739-97242980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F7F8D-51B9-1674-C8FE-00412B7B8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8E16A-D86A-2B34-E818-0D34AF53A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7068F-34B4-8F7A-7A42-8B98FE379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566D7F-10AA-C7DC-2FC1-F399B744C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A3F6D-FA91-342A-4B25-A5586382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6EFA-727C-4AF0-BB0A-B05F9CD9EF2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905C42-8C94-6F23-9612-04FB3004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C192C-649F-20A9-4A5C-6E96BAFB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1519-0C39-4655-9134-550E6D19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5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2197-4FD2-DF65-6B05-18B23B36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5B6BE-CA25-CCE9-C153-DAB7DA5F8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6EFA-727C-4AF0-BB0A-B05F9CD9EF2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33FE8-8889-8DC0-99E0-367EA8D4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D98AC-5E5D-C268-6FFE-BE095FA1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1519-0C39-4655-9134-550E6D19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BE4C0-0C42-CC10-10A2-40C3AF49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6EFA-727C-4AF0-BB0A-B05F9CD9EF2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E6269-98AB-E44B-BD79-72F25FD5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46098-24D9-B518-3DDA-E5D4D221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1519-0C39-4655-9134-550E6D19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6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8609-B577-AD01-B7E1-6BDCE9CB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7B961-EFAF-4BF3-7324-8817733CF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C8D56-2907-3BA4-947A-7F2274035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55501-81A7-EB60-7B84-AA6672D7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6EFA-727C-4AF0-BB0A-B05F9CD9EF2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22319-01B4-26E6-9747-87ED6350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19B1A-59CD-B1EA-EDFF-691AB090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1519-0C39-4655-9134-550E6D19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9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A885-385C-FDEE-121A-226EBC14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2624C3-44DD-7E3C-7B9C-E19DCF251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85CEF-CF91-795D-E797-DD03E80EF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461F3-D22A-1F58-FE1C-47F85623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6EFA-727C-4AF0-BB0A-B05F9CD9EF2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C607F-6F15-4E9A-F175-4AA78E1A0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B56D1-AE5B-8E89-DD7C-1A374C1F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1519-0C39-4655-9134-550E6D19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9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44F97-893D-B2C4-0580-57767208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8294B-89DD-ACB4-2219-0E9FC0611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BBEB0-6075-45F8-8CC5-86F919AA7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6EFA-727C-4AF0-BB0A-B05F9CD9EF2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9B94B-7F2D-FA1B-62D0-D56A8CA7F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A4752-893F-0702-73AB-9B6CB4BE9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D1519-0C39-4655-9134-550E6D19C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2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kervoicewa.org/2024-ballot-initativ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kervoicewa.org/2024-ballot-initativ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noon2124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2117.com/" TargetMode="External"/><Relationship Id="rId5" Type="http://schemas.openxmlformats.org/officeDocument/2006/relationships/hyperlink" Target="https://www.no2109.org/" TargetMode="External"/><Relationship Id="rId4" Type="http://schemas.openxmlformats.org/officeDocument/2006/relationships/hyperlink" Target="https://no2066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skofrepeal.cleanprosperousinstitute.org/?eType=EmailBlastContent&amp;eId=33ed89b9-aa08-496e-a73e-af14edf9010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ED53D-AD97-F285-F8B2-44A9136C3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455" y="1863220"/>
            <a:ext cx="4813750" cy="2117654"/>
          </a:xfrm>
        </p:spPr>
        <p:txBody>
          <a:bodyPr>
            <a:normAutofit fontScale="90000"/>
          </a:bodyPr>
          <a:lstStyle/>
          <a:p>
            <a:r>
              <a:rPr lang="en-US" dirty="0"/>
              <a:t>The 2024 </a:t>
            </a:r>
            <a:br>
              <a:rPr lang="en-US" dirty="0"/>
            </a:br>
            <a:r>
              <a:rPr lang="en-US" dirty="0"/>
              <a:t>Ballot Initiatives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4AAF41C5-6353-4E2E-D157-492F8425C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41" y="1491456"/>
            <a:ext cx="4313776" cy="3200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4F375-02A4-B6A3-EAB9-B2817C853813}"/>
              </a:ext>
            </a:extLst>
          </p:cNvPr>
          <p:cNvSpPr txBox="1"/>
          <p:nvPr/>
        </p:nvSpPr>
        <p:spPr>
          <a:xfrm>
            <a:off x="5011948" y="5255491"/>
            <a:ext cx="568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2024 Ballot Initiatives — Quaker Voice (quakervoicewa.org)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arge skydiving group mid-air">
            <a:extLst>
              <a:ext uri="{FF2B5EF4-FFF2-40B4-BE49-F238E27FC236}">
                <a16:creationId xmlns:a16="http://schemas.microsoft.com/office/drawing/2014/main" id="{0A145128-9F79-2AF4-588D-1C1B009A69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269" r="23270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EA7F1-30F2-645B-84EE-C91D9545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196" y="643191"/>
            <a:ext cx="5464968" cy="1880314"/>
          </a:xfrm>
        </p:spPr>
        <p:txBody>
          <a:bodyPr>
            <a:normAutofit/>
          </a:bodyPr>
          <a:lstStyle/>
          <a:p>
            <a:pPr algn="ctr"/>
            <a:r>
              <a:rPr lang="en-US" sz="3100" dirty="0"/>
              <a:t>To keep long term care support</a:t>
            </a:r>
            <a:br>
              <a:rPr lang="en-US" sz="4000" dirty="0"/>
            </a:br>
            <a:r>
              <a:rPr lang="en-US" sz="4000" b="1" dirty="0">
                <a:solidFill>
                  <a:srgbClr val="FF0000"/>
                </a:solidFill>
              </a:rPr>
              <a:t>Vote No on I-2124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53FF0-6017-D85E-E804-10775F41D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370671"/>
            <a:ext cx="5734938" cy="4270274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/>
              <a:t>Makes paying the tax that supports the program optional. </a:t>
            </a:r>
          </a:p>
          <a:p>
            <a:pPr lvl="1"/>
            <a:r>
              <a:rPr lang="en-US" sz="1600" dirty="0"/>
              <a:t>Expected to bankrupt it rapidly. </a:t>
            </a:r>
          </a:p>
          <a:p>
            <a:r>
              <a:rPr lang="en-US" sz="1800" dirty="0"/>
              <a:t>I-2124 hurts working women the most. </a:t>
            </a:r>
          </a:p>
          <a:p>
            <a:pPr lvl="1"/>
            <a:r>
              <a:rPr lang="en-US" sz="1600" dirty="0"/>
              <a:t>They are the most likely to get pulled out of work to be unpaid caregivers for the elderly. </a:t>
            </a:r>
          </a:p>
          <a:p>
            <a:r>
              <a:rPr lang="en-US" sz="1800" dirty="0"/>
              <a:t>I-2124 will increase costs and send more people into debt. </a:t>
            </a:r>
          </a:p>
          <a:p>
            <a:pPr lvl="1"/>
            <a:r>
              <a:rPr lang="en-US" sz="1600" dirty="0"/>
              <a:t>The current benefit can keep many elderly people in their homes with home modifications, medical equipment, meal delivery, a home care aide, or temporary relief for family caregivers. </a:t>
            </a:r>
          </a:p>
          <a:p>
            <a:r>
              <a:rPr lang="en-US" sz="1800" dirty="0"/>
              <a:t>I-2124 will throw us back into the expensive insurance market. </a:t>
            </a:r>
          </a:p>
          <a:p>
            <a:pPr lvl="1"/>
            <a:r>
              <a:rPr lang="en-US" sz="1600" dirty="0"/>
              <a:t>Premium jumps, denied coverage for pre-existing conditions, etc. </a:t>
            </a:r>
          </a:p>
        </p:txBody>
      </p:sp>
    </p:spTree>
    <p:extLst>
      <p:ext uri="{BB962C8B-B14F-4D97-AF65-F5344CB8AC3E}">
        <p14:creationId xmlns:p14="http://schemas.microsoft.com/office/powerpoint/2010/main" val="1297615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ED53D-AD97-F285-F8B2-44A9136C3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039" y="1405152"/>
            <a:ext cx="4813750" cy="3373152"/>
          </a:xfrm>
        </p:spPr>
        <p:txBody>
          <a:bodyPr>
            <a:normAutofit fontScale="90000"/>
          </a:bodyPr>
          <a:lstStyle/>
          <a:p>
            <a:r>
              <a:rPr lang="en-US" dirty="0"/>
              <a:t>Thanks for </a:t>
            </a:r>
            <a:r>
              <a:rPr lang="en-US" dirty="0">
                <a:solidFill>
                  <a:srgbClr val="FF0000"/>
                </a:solidFill>
              </a:rPr>
              <a:t>voting NO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on the 2024 </a:t>
            </a:r>
            <a:br>
              <a:rPr lang="en-US" dirty="0"/>
            </a:br>
            <a:r>
              <a:rPr lang="en-US" dirty="0"/>
              <a:t>Ballot Initiatives</a:t>
            </a:r>
          </a:p>
        </p:txBody>
      </p:sp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4AAF41C5-6353-4E2E-D157-492F8425C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41" y="2168660"/>
            <a:ext cx="3311721" cy="2523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4F375-02A4-B6A3-EAB9-B2817C853813}"/>
              </a:ext>
            </a:extLst>
          </p:cNvPr>
          <p:cNvSpPr txBox="1"/>
          <p:nvPr/>
        </p:nvSpPr>
        <p:spPr>
          <a:xfrm>
            <a:off x="3911500" y="5268182"/>
            <a:ext cx="5683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2024 Ballot Initiatives — Quaker Voice (quakervoicewa.org)</a:t>
            </a:r>
            <a:endParaRPr lang="en-US" dirty="0"/>
          </a:p>
          <a:p>
            <a:pPr algn="r"/>
            <a:r>
              <a:rPr lang="en-US" dirty="0"/>
              <a:t>Look </a:t>
            </a:r>
            <a:r>
              <a:rPr lang="en-US"/>
              <a:t>under the Take </a:t>
            </a:r>
            <a:r>
              <a:rPr lang="en-US" dirty="0"/>
              <a:t>Action tab</a:t>
            </a:r>
          </a:p>
        </p:txBody>
      </p:sp>
    </p:spTree>
    <p:extLst>
      <p:ext uri="{BB962C8B-B14F-4D97-AF65-F5344CB8AC3E}">
        <p14:creationId xmlns:p14="http://schemas.microsoft.com/office/powerpoint/2010/main" val="281639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9FEB9-4183-A718-7C7E-8146E8EB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2184" y="523444"/>
            <a:ext cx="5505455" cy="1048601"/>
          </a:xfrm>
        </p:spPr>
        <p:txBody>
          <a:bodyPr>
            <a:normAutofit/>
          </a:bodyPr>
          <a:lstStyle/>
          <a:p>
            <a:r>
              <a:rPr lang="en-US" dirty="0"/>
              <a:t>The initiatives</a:t>
            </a:r>
          </a:p>
        </p:txBody>
      </p:sp>
      <p:pic>
        <p:nvPicPr>
          <p:cNvPr id="16" name="Picture 15" descr="A hand holding a pen and shading circles on a sheet">
            <a:extLst>
              <a:ext uri="{FF2B5EF4-FFF2-40B4-BE49-F238E27FC236}">
                <a16:creationId xmlns:a16="http://schemas.microsoft.com/office/drawing/2014/main" id="{9FAF89B6-CAED-45FA-FF1F-675B9B72B9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59" r="11788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E8634-CA67-531B-4EEA-5E4FA0417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69" y="1587569"/>
            <a:ext cx="5606473" cy="4890514"/>
          </a:xfrm>
        </p:spPr>
        <p:txBody>
          <a:bodyPr>
            <a:noAutofit/>
          </a:bodyPr>
          <a:lstStyle/>
          <a:p>
            <a:r>
              <a:rPr lang="en-US" sz="2000" dirty="0"/>
              <a:t>Initiatives are a route to getting laws passed, either good ones or bad ones.  </a:t>
            </a:r>
          </a:p>
          <a:p>
            <a:r>
              <a:rPr lang="en-US" sz="2000" dirty="0"/>
              <a:t>This year, the four are on the Washington ballot all </a:t>
            </a:r>
            <a:r>
              <a:rPr lang="en-US" sz="2000" dirty="0">
                <a:solidFill>
                  <a:srgbClr val="FF0000"/>
                </a:solidFill>
              </a:rPr>
              <a:t>repeal laws that reflect our Quaker values.  </a:t>
            </a:r>
          </a:p>
          <a:p>
            <a:pPr lvl="2"/>
            <a:r>
              <a:rPr lang="en-US" sz="1600" dirty="0">
                <a:hlinkClick r:id="rId4"/>
              </a:rPr>
              <a:t>I-2066 – Natural gas</a:t>
            </a:r>
            <a:endParaRPr lang="en-US" sz="1600" dirty="0"/>
          </a:p>
          <a:p>
            <a:pPr lvl="2"/>
            <a:r>
              <a:rPr lang="en-US" sz="1600" dirty="0">
                <a:hlinkClick r:id="rId5"/>
              </a:rPr>
              <a:t>I-2109 – Capital gains tax</a:t>
            </a:r>
            <a:endParaRPr lang="en-US" sz="1600" dirty="0"/>
          </a:p>
          <a:p>
            <a:pPr lvl="2"/>
            <a:r>
              <a:rPr lang="en-US" sz="1600" dirty="0">
                <a:hlinkClick r:id="rId6"/>
              </a:rPr>
              <a:t>I-2117 – Climate Commitment Act</a:t>
            </a:r>
            <a:endParaRPr lang="en-US" sz="1600" dirty="0"/>
          </a:p>
          <a:p>
            <a:pPr lvl="2"/>
            <a:r>
              <a:rPr lang="en-US" sz="1600" dirty="0">
                <a:hlinkClick r:id="rId7"/>
              </a:rPr>
              <a:t>I-2124 – Long term care</a:t>
            </a:r>
            <a:endParaRPr lang="en-US" sz="1600" dirty="0"/>
          </a:p>
          <a:p>
            <a:r>
              <a:rPr lang="en-US" sz="2000" dirty="0">
                <a:solidFill>
                  <a:srgbClr val="FF0000"/>
                </a:solidFill>
              </a:rPr>
              <a:t>Quaker Voice urges a NO vote on all four</a:t>
            </a:r>
            <a:r>
              <a:rPr lang="en-US" sz="2000" dirty="0"/>
              <a:t>. </a:t>
            </a:r>
          </a:p>
          <a:p>
            <a:pPr lvl="1"/>
            <a:r>
              <a:rPr lang="en-US" sz="1800" dirty="0"/>
              <a:t>What Quaker Voice is doing --</a:t>
            </a:r>
            <a:endParaRPr lang="en-US" sz="1600" dirty="0"/>
          </a:p>
          <a:p>
            <a:pPr lvl="2"/>
            <a:r>
              <a:rPr lang="en-US" sz="1600" dirty="0"/>
              <a:t>Joining coalitions</a:t>
            </a:r>
          </a:p>
          <a:p>
            <a:pPr lvl="2"/>
            <a:r>
              <a:rPr lang="en-US" sz="1600" dirty="0"/>
              <a:t>Posting information on quakervoicewa.org</a:t>
            </a:r>
          </a:p>
          <a:p>
            <a:pPr lvl="2"/>
            <a:r>
              <a:rPr lang="en-US" sz="1600" dirty="0"/>
              <a:t>Reaching out to Quakers around the state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You</a:t>
            </a:r>
            <a:r>
              <a:rPr lang="en-US" sz="2000" dirty="0"/>
              <a:t> can pass the word along to your family, friends, clubs, and networks. </a:t>
            </a:r>
          </a:p>
          <a:p>
            <a:pPr lvl="1"/>
            <a:r>
              <a:rPr lang="en-US" sz="2000" dirty="0"/>
              <a:t>Then </a:t>
            </a:r>
            <a:r>
              <a:rPr lang="en-US" sz="2000" dirty="0">
                <a:solidFill>
                  <a:srgbClr val="FF0000"/>
                </a:solidFill>
              </a:rPr>
              <a:t>you</a:t>
            </a:r>
            <a:r>
              <a:rPr lang="en-US" sz="2000" dirty="0"/>
              <a:t> can </a:t>
            </a:r>
            <a:r>
              <a:rPr lang="en-US" sz="2000" dirty="0">
                <a:solidFill>
                  <a:srgbClr val="FF0000"/>
                </a:solidFill>
              </a:rPr>
              <a:t>vote NO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099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607-EFF1-75A9-B98B-623A01C8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r"/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/>
              <a:t>To protect clean air</a:t>
            </a:r>
            <a:br>
              <a:rPr lang="en-US" sz="2800" b="1" dirty="0"/>
            </a:br>
            <a:r>
              <a:rPr lang="en-US" sz="4400" b="1" dirty="0">
                <a:solidFill>
                  <a:srgbClr val="FF0000"/>
                </a:solidFill>
              </a:rPr>
              <a:t>Vote </a:t>
            </a:r>
            <a:r>
              <a:rPr lang="en-US" sz="4000" b="1" dirty="0">
                <a:solidFill>
                  <a:srgbClr val="FF0000"/>
                </a:solidFill>
              </a:rPr>
              <a:t>No on 2066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8AB88-3563-FA78-151F-CCE550010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547" y="2324912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Homes using natural gas</a:t>
            </a:r>
          </a:p>
          <a:p>
            <a:pPr lvl="1"/>
            <a:r>
              <a:rPr lang="en-US" sz="1600" dirty="0"/>
              <a:t>Have high indoor air pollution</a:t>
            </a:r>
          </a:p>
          <a:p>
            <a:pPr lvl="1"/>
            <a:r>
              <a:rPr lang="en-US" sz="1600" dirty="0"/>
              <a:t>Cause illness from breathing harmful toxins.</a:t>
            </a:r>
          </a:p>
          <a:p>
            <a:r>
              <a:rPr lang="en-US" sz="2000" dirty="0"/>
              <a:t>Natural gas use </a:t>
            </a:r>
          </a:p>
          <a:p>
            <a:pPr lvl="1"/>
            <a:r>
              <a:rPr lang="en-US" sz="1600" dirty="0"/>
              <a:t>Is 95% methane, a major greenhouse gas</a:t>
            </a:r>
          </a:p>
          <a:p>
            <a:pPr lvl="1"/>
            <a:r>
              <a:rPr lang="en-US" sz="1600" dirty="0"/>
              <a:t>Will cause energy bills, especially for many low-income households, to rise</a:t>
            </a:r>
          </a:p>
          <a:p>
            <a:r>
              <a:rPr lang="en-US" sz="2000" dirty="0"/>
              <a:t>Current legislation gradually phases out new natural gas installations.</a:t>
            </a:r>
          </a:p>
          <a:p>
            <a:pPr lvl="1"/>
            <a:r>
              <a:rPr lang="en-US" sz="1600" dirty="0"/>
              <a:t>Public utilities supported it. </a:t>
            </a:r>
          </a:p>
        </p:txBody>
      </p:sp>
      <p:pic>
        <p:nvPicPr>
          <p:cNvPr id="5" name="Picture 4" descr="Oil refinery against blue sky">
            <a:extLst>
              <a:ext uri="{FF2B5EF4-FFF2-40B4-BE49-F238E27FC236}">
                <a16:creationId xmlns:a16="http://schemas.microsoft.com/office/drawing/2014/main" id="{FA368F9E-AEB7-CF82-46C2-8C1790DCE9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111" r="2083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5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Wind turbines against blue sky">
            <a:extLst>
              <a:ext uri="{FF2B5EF4-FFF2-40B4-BE49-F238E27FC236}">
                <a16:creationId xmlns:a16="http://schemas.microsoft.com/office/drawing/2014/main" id="{4FBD705D-4E02-9FE0-A6B3-DBA74FCF7B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153" r="18202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D59C0-CAD9-5098-1D15-409AA59F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Initiative 2</a:t>
            </a:r>
            <a:r>
              <a:rPr lang="en-US" sz="2800" dirty="0"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066</a:t>
            </a:r>
            <a:r>
              <a:rPr lang="en-US" sz="2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would roll back that positive step by</a:t>
            </a:r>
            <a:r>
              <a:rPr lang="en-US" sz="3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  <a:r>
              <a:rPr lang="en-US" sz="3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 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9EBCF-421C-294F-1DAE-3DB0C60E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496312"/>
            <a:ext cx="5177524" cy="3710058"/>
          </a:xfrm>
        </p:spPr>
        <p:txBody>
          <a:bodyPr anchor="ctr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Block</a:t>
            </a:r>
            <a:r>
              <a:rPr lang="en-US" sz="2000" dirty="0"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ing</a:t>
            </a:r>
            <a:r>
              <a:rPr lang="en-US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improvements slated for buildings and appliances,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Derailing decarbonization in Washington State. The previous legislation</a:t>
            </a:r>
          </a:p>
          <a:p>
            <a:pPr marL="8001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Moved us away </a:t>
            </a:r>
            <a:r>
              <a:rPr lang="en-US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from fossil fuel energy </a:t>
            </a:r>
          </a:p>
          <a:p>
            <a:pPr marL="800100" lvl="1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Moved us towards cleaner, cheaper, and renewable sources, like wind and solar.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Eroding efforts to electrify Washington homes and businesses. 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F30C4-FCD0-64CC-A036-3B3795FFBF5A}"/>
              </a:ext>
            </a:extLst>
          </p:cNvPr>
          <p:cNvSpPr txBox="1"/>
          <p:nvPr/>
        </p:nvSpPr>
        <p:spPr>
          <a:xfrm>
            <a:off x="1353312" y="1143000"/>
            <a:ext cx="254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Cleaner</a:t>
            </a:r>
          </a:p>
          <a:p>
            <a:r>
              <a:rPr lang="en-US" sz="3200" dirty="0"/>
              <a:t>Cheaper</a:t>
            </a:r>
          </a:p>
          <a:p>
            <a:r>
              <a:rPr lang="en-US" sz="3200" dirty="0"/>
              <a:t>Renewable</a:t>
            </a:r>
          </a:p>
        </p:txBody>
      </p:sp>
    </p:spTree>
    <p:extLst>
      <p:ext uri="{BB962C8B-B14F-4D97-AF65-F5344CB8AC3E}">
        <p14:creationId xmlns:p14="http://schemas.microsoft.com/office/powerpoint/2010/main" val="142067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6E3FE-8AF3-E0D1-6147-A0FE3BBA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58" y="417142"/>
            <a:ext cx="5501841" cy="1708242"/>
          </a:xfrm>
        </p:spPr>
        <p:txBody>
          <a:bodyPr anchor="ctr">
            <a:normAutofit/>
          </a:bodyPr>
          <a:lstStyle/>
          <a:p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dirty="0"/>
              <a:t>To save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Climate Commitment Act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Vote NO on I-2117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ABC6-AA5B-2232-3808-066ECFCAD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1957188"/>
            <a:ext cx="5334197" cy="43336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Protect programs that…</a:t>
            </a:r>
          </a:p>
          <a:p>
            <a:r>
              <a:rPr lang="en-US" sz="2000" dirty="0"/>
              <a:t>Improve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HEALTH of OUR COMMUNITIES</a:t>
            </a:r>
            <a:r>
              <a:rPr lang="en-US" sz="2000" dirty="0"/>
              <a:t>, </a:t>
            </a:r>
          </a:p>
          <a:p>
            <a:r>
              <a:rPr lang="en-US" sz="2000" dirty="0"/>
              <a:t>Increase forest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SUSTAINABILITY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RESILIENCE</a:t>
            </a:r>
            <a:r>
              <a:rPr lang="en-US" sz="2000" dirty="0"/>
              <a:t> to wildfire, </a:t>
            </a:r>
          </a:p>
          <a:p>
            <a:r>
              <a:rPr lang="en-US" sz="2000" dirty="0"/>
              <a:t>Help low- and moderate-income households to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SAVE MONEY </a:t>
            </a:r>
            <a:r>
              <a:rPr lang="en-US" sz="2000" dirty="0"/>
              <a:t>on their monthly energy bills, 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PRESERVE the HEALTH </a:t>
            </a:r>
            <a:r>
              <a:rPr lang="en-US" sz="2000" dirty="0"/>
              <a:t>of our children and environment through zero-emissions school buses, </a:t>
            </a:r>
          </a:p>
          <a:p>
            <a:r>
              <a:rPr lang="en-US" sz="2000" dirty="0"/>
              <a:t>Develop clean energy projects that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CREATE JOBS </a:t>
            </a:r>
            <a:r>
              <a:rPr lang="en-US" sz="2000" dirty="0"/>
              <a:t>across our economy.</a:t>
            </a:r>
          </a:p>
          <a:p>
            <a:endParaRPr lang="en-US" sz="1400" dirty="0"/>
          </a:p>
        </p:txBody>
      </p:sp>
      <p:pic>
        <p:nvPicPr>
          <p:cNvPr id="24" name="Picture 23" descr="Trees in a misty forest">
            <a:extLst>
              <a:ext uri="{FF2B5EF4-FFF2-40B4-BE49-F238E27FC236}">
                <a16:creationId xmlns:a16="http://schemas.microsoft.com/office/drawing/2014/main" id="{AFFB99E9-5E0D-8C76-245B-6CF3F22C77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120" r="11627" b="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37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C8D9-505F-6524-FDAB-3008FD9DF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49" y="2290254"/>
            <a:ext cx="2353886" cy="2277491"/>
          </a:xfrm>
        </p:spPr>
        <p:txBody>
          <a:bodyPr/>
          <a:lstStyle/>
          <a:p>
            <a:r>
              <a:rPr lang="en-US" dirty="0"/>
              <a:t>Projects  around the state</a:t>
            </a:r>
          </a:p>
        </p:txBody>
      </p:sp>
      <p:pic>
        <p:nvPicPr>
          <p:cNvPr id="5" name="Content Placeholder 4" descr="A map of the united states&#10;&#10;Description automatically generated">
            <a:extLst>
              <a:ext uri="{FF2B5EF4-FFF2-40B4-BE49-F238E27FC236}">
                <a16:creationId xmlns:a16="http://schemas.microsoft.com/office/drawing/2014/main" id="{2B8C94A1-51FF-D117-971D-3ECDFD0D5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77" y="-132169"/>
            <a:ext cx="8931832" cy="690248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12DA5E-7882-4DED-1A31-1840A1035109}"/>
              </a:ext>
            </a:extLst>
          </p:cNvPr>
          <p:cNvSpPr txBox="1"/>
          <p:nvPr/>
        </p:nvSpPr>
        <p:spPr>
          <a:xfrm>
            <a:off x="269942" y="790267"/>
            <a:ext cx="30691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Riskofrepeal.cleanprosperousinstitute.org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Outdoor warehouse">
            <a:extLst>
              <a:ext uri="{FF2B5EF4-FFF2-40B4-BE49-F238E27FC236}">
                <a16:creationId xmlns:a16="http://schemas.microsoft.com/office/drawing/2014/main" id="{6F01C9D1-829C-A9E2-8589-5DDD8B6AB4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97" r="2934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B5AD9-58D9-967B-C24B-9A5CCA51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689" y="726698"/>
            <a:ext cx="5464968" cy="1559301"/>
          </a:xfrm>
        </p:spPr>
        <p:txBody>
          <a:bodyPr>
            <a:noAutofit/>
          </a:bodyPr>
          <a:lstStyle/>
          <a:p>
            <a:r>
              <a:rPr lang="en-US" sz="3200" dirty="0"/>
              <a:t>Examples</a:t>
            </a:r>
            <a:r>
              <a:rPr lang="en-US" sz="2800" dirty="0"/>
              <a:t> of benefits</a:t>
            </a:r>
            <a:br>
              <a:rPr lang="en-US" sz="2800" dirty="0"/>
            </a:br>
            <a:r>
              <a:rPr lang="en-US" sz="2800" dirty="0"/>
              <a:t>from this tax on major polluters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E1E49-8881-EAD1-0A55-BAEEDEDBE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000" dirty="0"/>
              <a:t>Community EV charging – Yakima County</a:t>
            </a:r>
          </a:p>
          <a:p>
            <a:r>
              <a:rPr lang="en-US" sz="2000" dirty="0"/>
              <a:t>Decarbonization planning – Ellensburg</a:t>
            </a:r>
          </a:p>
          <a:p>
            <a:r>
              <a:rPr lang="en-US" sz="2000" dirty="0"/>
              <a:t>Energy Renewal – UW Tacoma</a:t>
            </a:r>
          </a:p>
          <a:p>
            <a:r>
              <a:rPr lang="en-US" sz="2000" dirty="0"/>
              <a:t>Hybrid Electric Vessel Construction – ferries</a:t>
            </a:r>
          </a:p>
          <a:p>
            <a:r>
              <a:rPr lang="en-US" sz="2000" dirty="0"/>
              <a:t>Fish barrier removal projects – Mill Creek</a:t>
            </a:r>
          </a:p>
          <a:p>
            <a:r>
              <a:rPr lang="en-US" sz="2000" dirty="0"/>
              <a:t>Carbon removal facility – Port Angeles</a:t>
            </a:r>
          </a:p>
          <a:p>
            <a:r>
              <a:rPr lang="en-US" sz="2000" dirty="0"/>
              <a:t>Yakama Nation Solar Project </a:t>
            </a:r>
          </a:p>
          <a:p>
            <a:r>
              <a:rPr lang="en-US" sz="2000" dirty="0"/>
              <a:t>Safe Routes to Schools Grant Program – King County</a:t>
            </a:r>
          </a:p>
          <a:p>
            <a:r>
              <a:rPr lang="en-US" sz="2000" dirty="0"/>
              <a:t>Food Waste Reduction Grants – King County</a:t>
            </a:r>
          </a:p>
        </p:txBody>
      </p:sp>
    </p:spTree>
    <p:extLst>
      <p:ext uri="{BB962C8B-B14F-4D97-AF65-F5344CB8AC3E}">
        <p14:creationId xmlns:p14="http://schemas.microsoft.com/office/powerpoint/2010/main" val="12551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2F7DD-1C93-E5F5-E7E9-993A3299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1"/>
            <a:ext cx="4778387" cy="1666543"/>
          </a:xfrm>
        </p:spPr>
        <p:txBody>
          <a:bodyPr anchor="ctr">
            <a:normAutofit/>
          </a:bodyPr>
          <a:lstStyle/>
          <a:p>
            <a:r>
              <a:rPr lang="en-US" sz="2800" dirty="0"/>
              <a:t>To keep the Capital Gains Tax </a:t>
            </a:r>
            <a:br>
              <a:rPr lang="en-US" sz="2800" dirty="0"/>
            </a:br>
            <a:r>
              <a:rPr lang="en-US" sz="2800" b="1" dirty="0">
                <a:solidFill>
                  <a:srgbClr val="FF0000"/>
                </a:solidFill>
              </a:rPr>
              <a:t>Vote No on I-2109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F5974-BB70-95E3-215D-22F9E4EF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19" y="2469044"/>
            <a:ext cx="4778387" cy="420592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Washington has a very upside-down tax structure – worst in the nation before the capital gains tax was introduced. </a:t>
            </a:r>
          </a:p>
          <a:p>
            <a:r>
              <a:rPr lang="en-US" sz="2000" dirty="0"/>
              <a:t>The tax is 7% on the value of capital gains transactions over $250,000.</a:t>
            </a:r>
          </a:p>
          <a:p>
            <a:r>
              <a:rPr lang="en-US" sz="2000" dirty="0"/>
              <a:t>Affects fewer than 4,000 of the wealthiest people in Washington (nearly 90% of them live in King County).</a:t>
            </a:r>
          </a:p>
          <a:p>
            <a:r>
              <a:rPr lang="en-US" sz="2000" dirty="0"/>
              <a:t>This tax does NOT apply to</a:t>
            </a:r>
          </a:p>
          <a:p>
            <a:pPr lvl="1"/>
            <a:r>
              <a:rPr lang="en-US" sz="1600" dirty="0"/>
              <a:t>any retirement accounts, including IRAs</a:t>
            </a:r>
          </a:p>
          <a:p>
            <a:pPr lvl="1"/>
            <a:r>
              <a:rPr lang="en-US" sz="1600" dirty="0"/>
              <a:t>any real estate</a:t>
            </a:r>
          </a:p>
          <a:p>
            <a:pPr lvl="1"/>
            <a:r>
              <a:rPr lang="en-US" sz="1600" dirty="0"/>
              <a:t>small family businesses</a:t>
            </a:r>
          </a:p>
          <a:p>
            <a:pPr lvl="1"/>
            <a:r>
              <a:rPr lang="en-US" sz="1600" dirty="0"/>
              <a:t>farms</a:t>
            </a:r>
          </a:p>
          <a:p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BBAC50-65E5-D272-E506-91EBA8FD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025" y="1995054"/>
            <a:ext cx="6001588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B9567-2C32-7E2A-E561-D8769A2B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Examples of benefits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CAD30-2448-BD0A-0023-2BA17C1AB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Estimated to provide $2.2 billion over five years for education, childcare, and early learning</a:t>
            </a:r>
          </a:p>
          <a:p>
            <a:r>
              <a:rPr lang="en-US" sz="2200" dirty="0"/>
              <a:t>Capital gains tax revenues can address problems such as…</a:t>
            </a:r>
          </a:p>
          <a:p>
            <a:pPr lvl="1"/>
            <a:r>
              <a:rPr lang="en-US" sz="1800" dirty="0"/>
              <a:t>Snohomish County facing massive cuts – Edmonds, Mukilteo, Marysville, etc. </a:t>
            </a:r>
          </a:p>
          <a:p>
            <a:pPr lvl="1"/>
            <a:r>
              <a:rPr lang="en-US" sz="1800" dirty="0"/>
              <a:t>Seattle Public Schools are facing a $105 million deficit, making big cuts</a:t>
            </a:r>
          </a:p>
          <a:p>
            <a:r>
              <a:rPr lang="en-US" sz="2200" dirty="0"/>
              <a:t>If this tax is repealed, there will be more cuts or higher sales and property taxes.</a:t>
            </a:r>
          </a:p>
        </p:txBody>
      </p:sp>
      <p:pic>
        <p:nvPicPr>
          <p:cNvPr id="1026" name="Picture 2" descr="Three kindergarten-aged children smile at the camera as they garden at a raised bed.">
            <a:extLst>
              <a:ext uri="{FF2B5EF4-FFF2-40B4-BE49-F238E27FC236}">
                <a16:creationId xmlns:a16="http://schemas.microsoft.com/office/drawing/2014/main" id="{CFFBBE5F-64FB-3284-762D-BF9C768AB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6" r="1209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07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1161</TotalTime>
  <Words>1009</Words>
  <Application>Microsoft Office PowerPoint</Application>
  <PresentationFormat>Widescreen</PresentationFormat>
  <Paragraphs>107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Segoe UI</vt:lpstr>
      <vt:lpstr>Symbol</vt:lpstr>
      <vt:lpstr>Office Theme</vt:lpstr>
      <vt:lpstr>The 2024  Ballot Initiatives</vt:lpstr>
      <vt:lpstr>The initiatives</vt:lpstr>
      <vt:lpstr> To protect clean air Vote No on 2066</vt:lpstr>
      <vt:lpstr>Initiative 2066 would roll back that positive step by:  </vt:lpstr>
      <vt:lpstr> To save the Climate Commitment Act Vote NO on I-2117 </vt:lpstr>
      <vt:lpstr>Projects  around the state</vt:lpstr>
      <vt:lpstr>Examples of benefits from this tax on major polluters</vt:lpstr>
      <vt:lpstr>To keep the Capital Gains Tax  Vote No on I-2109</vt:lpstr>
      <vt:lpstr>Examples of benefits</vt:lpstr>
      <vt:lpstr>To keep long term care support Vote No on I-2124</vt:lpstr>
      <vt:lpstr>Thanks for voting NO  on the 2024  Ballot Initiatives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</dc:title>
  <dc:creator>Susan Cozzens</dc:creator>
  <cp:lastModifiedBy>Gabi Clayton</cp:lastModifiedBy>
  <cp:revision>8</cp:revision>
  <dcterms:created xsi:type="dcterms:W3CDTF">2022-11-23T14:09:20Z</dcterms:created>
  <dcterms:modified xsi:type="dcterms:W3CDTF">2024-09-20T20:39:18Z</dcterms:modified>
</cp:coreProperties>
</file>